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63" r:id="rId2"/>
    <p:sldId id="264" r:id="rId3"/>
    <p:sldId id="285" r:id="rId4"/>
    <p:sldId id="283" r:id="rId5"/>
    <p:sldId id="286" r:id="rId6"/>
    <p:sldId id="287" r:id="rId7"/>
    <p:sldId id="294" r:id="rId8"/>
    <p:sldId id="288" r:id="rId9"/>
    <p:sldId id="284" r:id="rId10"/>
    <p:sldId id="289" r:id="rId11"/>
    <p:sldId id="290" r:id="rId12"/>
    <p:sldId id="291" r:id="rId13"/>
    <p:sldId id="292" r:id="rId14"/>
    <p:sldId id="29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3 - Cuộc sống trực tuyến" id="{62BBD8A1-93A1-4716-890A-20E78BCDF832}">
          <p14:sldIdLst>
            <p14:sldId id="263"/>
            <p14:sldId id="264"/>
          </p14:sldIdLst>
        </p14:section>
        <p14:section name="Bài 1 - Tớ cần chú ý những gì khi &quot;online&quot;" id="{05496B02-6AAF-479B-9BE0-01B37139C9C1}">
          <p14:sldIdLst>
            <p14:sldId id="285"/>
            <p14:sldId id="283"/>
            <p14:sldId id="286"/>
            <p14:sldId id="287"/>
            <p14:sldId id="294"/>
          </p14:sldIdLst>
        </p14:section>
        <p14:section name="Bài 2 - Tớ tự khám phá thế giới" id="{27A611B6-B81C-42FA-96A8-5FFB7EBAEFAC}">
          <p14:sldIdLst>
            <p14:sldId id="288"/>
            <p14:sldId id="284"/>
            <p14:sldId id="289"/>
            <p14:sldId id="290"/>
            <p14:sldId id="291"/>
            <p14:sldId id="292"/>
            <p14:sldId id="2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3DC"/>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5/8/2016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3606574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9_Tiêu Đề Bài 2-Quyển 3-Công dân số">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23" name="Picture 22"/>
          <p:cNvPicPr>
            <a:picLocks noChangeAspect="1"/>
          </p:cNvPicPr>
          <p:nvPr userDrawn="1"/>
        </p:nvPicPr>
        <p:blipFill>
          <a:blip r:embed="rId2"/>
          <a:stretch>
            <a:fillRect/>
          </a:stretch>
        </p:blipFill>
        <p:spPr>
          <a:xfrm>
            <a:off x="5186896" y="4905872"/>
            <a:ext cx="1818208" cy="1952128"/>
          </a:xfrm>
          <a:prstGeom prst="rect">
            <a:avLst/>
          </a:prstGeom>
        </p:spPr>
      </p:pic>
      <p:pic>
        <p:nvPicPr>
          <p:cNvPr id="24" name="Picture 23"/>
          <p:cNvPicPr>
            <a:picLocks noChangeAspect="1"/>
          </p:cNvPicPr>
          <p:nvPr userDrawn="1"/>
        </p:nvPicPr>
        <p:blipFill>
          <a:blip r:embed="rId3"/>
          <a:stretch>
            <a:fillRect/>
          </a:stretch>
        </p:blipFill>
        <p:spPr>
          <a:xfrm>
            <a:off x="367875" y="142491"/>
            <a:ext cx="2061702" cy="1998176"/>
          </a:xfrm>
          <a:prstGeom prst="rect">
            <a:avLst/>
          </a:prstGeom>
        </p:spPr>
      </p:pic>
      <p:pic>
        <p:nvPicPr>
          <p:cNvPr id="26" name="Picture 25"/>
          <p:cNvPicPr>
            <a:picLocks noChangeAspect="1"/>
          </p:cNvPicPr>
          <p:nvPr userDrawn="1"/>
        </p:nvPicPr>
        <p:blipFill>
          <a:blip r:embed="rId4"/>
          <a:stretch>
            <a:fillRect/>
          </a:stretch>
        </p:blipFill>
        <p:spPr>
          <a:xfrm>
            <a:off x="9854614" y="135913"/>
            <a:ext cx="1982710" cy="1895174"/>
          </a:xfrm>
          <a:prstGeom prst="rect">
            <a:avLst/>
          </a:prstGeom>
        </p:spPr>
      </p:pic>
    </p:spTree>
    <p:extLst>
      <p:ext uri="{BB962C8B-B14F-4D97-AF65-F5344CB8AC3E}">
        <p14:creationId xmlns:p14="http://schemas.microsoft.com/office/powerpoint/2010/main" val="921824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 Phan 3-Chủ đề B-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031325" cy="369332"/>
          </a:xfrm>
          <a:prstGeom prst="rect">
            <a:avLst/>
          </a:prstGeom>
          <a:noFill/>
        </p:spPr>
        <p:txBody>
          <a:bodyPr wrap="none" rtlCol="0">
            <a:spAutoFit/>
          </a:bodyPr>
          <a:lstStyle/>
          <a:p>
            <a:r>
              <a:rPr lang="en-US" smtClean="0">
                <a:latin typeface="UTM Duepuntozero" panose="02040603050506020204" pitchFamily="18" charset="0"/>
              </a:rPr>
              <a:t>Chủ</a:t>
            </a:r>
            <a:r>
              <a:rPr lang="en-US" baseline="0" smtClean="0">
                <a:latin typeface="UTM Duepuntozero" panose="02040603050506020204" pitchFamily="18" charset="0"/>
              </a:rPr>
              <a:t> đề B</a:t>
            </a:r>
            <a:r>
              <a:rPr lang="en-US" smtClean="0">
                <a:latin typeface="UTM Duepuntozero" panose="02040603050506020204" pitchFamily="18" charset="0"/>
              </a:rPr>
              <a:t>. Công dân số</a:t>
            </a:r>
          </a:p>
        </p:txBody>
      </p:sp>
      <p:sp>
        <p:nvSpPr>
          <p:cNvPr id="9" name="TextBox 8"/>
          <p:cNvSpPr txBox="1"/>
          <p:nvPr userDrawn="1"/>
        </p:nvSpPr>
        <p:spPr>
          <a:xfrm>
            <a:off x="7624552" y="167034"/>
            <a:ext cx="3483646"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smtClean="0"/>
              <a:t>Bài</a:t>
            </a:r>
            <a:r>
              <a:rPr lang="en-US" baseline="0" smtClean="0"/>
              <a:t> 1</a:t>
            </a:r>
            <a:r>
              <a:rPr lang="vi-VN" smtClean="0"/>
              <a:t>. Tớ cần chú ý những gì khi “online”?</a:t>
            </a:r>
          </a:p>
        </p:txBody>
      </p:sp>
      <p:sp>
        <p:nvSpPr>
          <p:cNvPr id="11" name="Text Placeholder 10"/>
          <p:cNvSpPr>
            <a:spLocks noGrp="1"/>
          </p:cNvSpPr>
          <p:nvPr>
            <p:ph type="body" sz="quarter" idx="13"/>
          </p:nvPr>
        </p:nvSpPr>
        <p:spPr>
          <a:xfrm>
            <a:off x="1275744" y="795485"/>
            <a:ext cx="9784733" cy="777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664363" y="5329594"/>
            <a:ext cx="2038350" cy="1093260"/>
          </a:xfrm>
          <a:prstGeom prst="rect">
            <a:avLst/>
          </a:prstGeom>
        </p:spPr>
      </p:pic>
      <p:pic>
        <p:nvPicPr>
          <p:cNvPr id="12" name="Picture 11"/>
          <p:cNvPicPr>
            <a:picLocks noChangeAspect="1"/>
          </p:cNvPicPr>
          <p:nvPr userDrawn="1"/>
        </p:nvPicPr>
        <p:blipFill>
          <a:blip r:embed="rId3"/>
          <a:stretch>
            <a:fillRect/>
          </a:stretch>
        </p:blipFill>
        <p:spPr>
          <a:xfrm>
            <a:off x="9582149" y="5554721"/>
            <a:ext cx="2686052" cy="1233258"/>
          </a:xfrm>
          <a:prstGeom prst="rect">
            <a:avLst/>
          </a:prstGeom>
        </p:spPr>
      </p:pic>
    </p:spTree>
    <p:extLst>
      <p:ext uri="{BB962C8B-B14F-4D97-AF65-F5344CB8AC3E}">
        <p14:creationId xmlns:p14="http://schemas.microsoft.com/office/powerpoint/2010/main" val="3908242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Phan 3-Chủ đề B-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031325" cy="369332"/>
          </a:xfrm>
          <a:prstGeom prst="rect">
            <a:avLst/>
          </a:prstGeom>
          <a:noFill/>
        </p:spPr>
        <p:txBody>
          <a:bodyPr wrap="none" rtlCol="0">
            <a:spAutoFit/>
          </a:bodyPr>
          <a:lstStyle/>
          <a:p>
            <a:r>
              <a:rPr lang="en-US" smtClean="0">
                <a:latin typeface="UTM Duepuntozero" panose="02040603050506020204" pitchFamily="18" charset="0"/>
              </a:rPr>
              <a:t>Chủ</a:t>
            </a:r>
            <a:r>
              <a:rPr lang="en-US" baseline="0" smtClean="0">
                <a:latin typeface="UTM Duepuntozero" panose="02040603050506020204" pitchFamily="18" charset="0"/>
              </a:rPr>
              <a:t> đề B</a:t>
            </a:r>
            <a:r>
              <a:rPr lang="en-US" smtClean="0">
                <a:latin typeface="UTM Duepuntozero" panose="02040603050506020204" pitchFamily="18" charset="0"/>
              </a:rPr>
              <a:t>. Công dân số</a:t>
            </a:r>
          </a:p>
        </p:txBody>
      </p:sp>
      <p:sp>
        <p:nvSpPr>
          <p:cNvPr id="9" name="TextBox 8"/>
          <p:cNvSpPr txBox="1"/>
          <p:nvPr userDrawn="1"/>
        </p:nvSpPr>
        <p:spPr>
          <a:xfrm>
            <a:off x="8166214" y="161842"/>
            <a:ext cx="2666114"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smtClean="0"/>
              <a:t>Bài</a:t>
            </a:r>
            <a:r>
              <a:rPr lang="en-US" baseline="0" smtClean="0"/>
              <a:t> 2</a:t>
            </a:r>
            <a:r>
              <a:rPr lang="vi-VN" smtClean="0"/>
              <a:t>. Tớ tự khám phá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stretch>
            <a:fillRect/>
          </a:stretch>
        </p:blipFill>
        <p:spPr>
          <a:xfrm>
            <a:off x="581761" y="4708354"/>
            <a:ext cx="1522528" cy="1714500"/>
          </a:xfrm>
          <a:prstGeom prst="rect">
            <a:avLst/>
          </a:prstGeom>
        </p:spPr>
      </p:pic>
      <p:pic>
        <p:nvPicPr>
          <p:cNvPr id="12" name="Picture 11"/>
          <p:cNvPicPr>
            <a:picLocks noChangeAspect="1"/>
          </p:cNvPicPr>
          <p:nvPr userDrawn="1"/>
        </p:nvPicPr>
        <p:blipFill>
          <a:blip r:embed="rId3"/>
          <a:stretch>
            <a:fillRect/>
          </a:stretch>
        </p:blipFill>
        <p:spPr>
          <a:xfrm>
            <a:off x="9704090" y="5344071"/>
            <a:ext cx="1873642" cy="1443908"/>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b="49516"/>
          <a:stretch/>
        </p:blipFill>
        <p:spPr>
          <a:xfrm>
            <a:off x="4705349" y="5218569"/>
            <a:ext cx="3333752" cy="1569410"/>
          </a:xfrm>
          <a:prstGeom prst="rect">
            <a:avLst/>
          </a:prstGeom>
        </p:spPr>
      </p:pic>
    </p:spTree>
    <p:extLst>
      <p:ext uri="{BB962C8B-B14F-4D97-AF65-F5344CB8AC3E}">
        <p14:creationId xmlns:p14="http://schemas.microsoft.com/office/powerpoint/2010/main" val="2686198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5/8/2016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4275319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5/8/2016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02" r:id="rId2"/>
    <p:sldLayoutId id="2147483703" r:id="rId3"/>
    <p:sldLayoutId id="2147483721" r:id="rId4"/>
    <p:sldLayoutId id="2147483722" r:id="rId5"/>
    <p:sldLayoutId id="2147483724" r:id="rId6"/>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solidFill>
                  <a:srgbClr val="099BDD"/>
                </a:solidFill>
                <a:latin typeface="UTM Duepuntozero"/>
              </a:rPr>
              <a:t>CUỘC SỐNG TRỰC TUYẾN</a:t>
            </a:r>
            <a:endParaRPr lang="en-US" sz="4000"/>
          </a:p>
        </p:txBody>
      </p:sp>
      <p:sp>
        <p:nvSpPr>
          <p:cNvPr id="5" name="Subtitle 4"/>
          <p:cNvSpPr>
            <a:spLocks noGrp="1"/>
          </p:cNvSpPr>
          <p:nvPr>
            <p:ph type="subTitle" idx="1"/>
          </p:nvPr>
        </p:nvSpPr>
        <p:spPr/>
        <p:txBody>
          <a:bodyPr/>
          <a:lstStyle/>
          <a:p>
            <a:pPr lvl="0">
              <a:buClr>
                <a:srgbClr val="FFFFFF"/>
              </a:buClr>
            </a:pPr>
            <a:r>
              <a:rPr lang="en-US" sz="3000" b="1" smtClean="0">
                <a:solidFill>
                  <a:srgbClr val="FFFFFF"/>
                </a:solidFill>
                <a:latin typeface="UTM Duepuntozero"/>
              </a:rPr>
              <a:t>CHỦ ĐỀ B. CÔNG DÂN SỐ</a:t>
            </a:r>
            <a:endParaRPr lang="en-US"/>
          </a:p>
        </p:txBody>
      </p:sp>
    </p:spTree>
    <p:extLst>
      <p:ext uri="{BB962C8B-B14F-4D97-AF65-F5344CB8AC3E}">
        <p14:creationId xmlns:p14="http://schemas.microsoft.com/office/powerpoint/2010/main" val="2981968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093294" y="81909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a:solidFill>
                  <a:srgbClr val="33A3DC"/>
                </a:solidFill>
                <a:latin typeface="UTM Duepuntozero" panose="02040603050506020204" pitchFamily="18" charset="0"/>
              </a:rPr>
              <a:t>Sử dụng </a:t>
            </a:r>
            <a:r>
              <a:rPr lang="en-US" sz="3200" smtClean="0">
                <a:solidFill>
                  <a:srgbClr val="33A3DC"/>
                </a:solidFill>
                <a:latin typeface="UTM Duepuntozero" panose="02040603050506020204" pitchFamily="18" charset="0"/>
              </a:rPr>
              <a:t>Công cụ tìm kiếm</a:t>
            </a:r>
            <a:endParaRPr lang="en-US" sz="3200">
              <a:solidFill>
                <a:srgbClr val="33A3DC"/>
              </a:solidFill>
              <a:latin typeface="UTM Duepuntozero" panose="02040603050506020204" pitchFamily="18" charset="0"/>
            </a:endParaRPr>
          </a:p>
        </p:txBody>
      </p:sp>
      <p:sp>
        <p:nvSpPr>
          <p:cNvPr id="2" name="TextBox 1"/>
          <p:cNvSpPr txBox="1"/>
          <p:nvPr/>
        </p:nvSpPr>
        <p:spPr>
          <a:xfrm>
            <a:off x="244696" y="1880316"/>
            <a:ext cx="6014435" cy="234583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vi-VN" sz="2000" smtClean="0">
                <a:solidFill>
                  <a:schemeClr val="bg2"/>
                </a:solidFill>
                <a:latin typeface="UTM Duepuntozero" panose="02040603050506020204" pitchFamily="18" charset="0"/>
              </a:rPr>
              <a:t>Nhấp </a:t>
            </a:r>
            <a:r>
              <a:rPr lang="vi-VN" sz="2000">
                <a:solidFill>
                  <a:schemeClr val="bg2"/>
                </a:solidFill>
                <a:latin typeface="UTM Duepuntozero" panose="02040603050506020204" pitchFamily="18" charset="0"/>
              </a:rPr>
              <a:t>chuột vào mục trong danh sách</a:t>
            </a:r>
            <a:r>
              <a:rPr lang="vi-VN" sz="2000" smtClean="0">
                <a:solidFill>
                  <a:schemeClr val="bg2"/>
                </a:solidFill>
                <a:latin typeface="UTM Duepuntozero" panose="02040603050506020204" pitchFamily="18" charset="0"/>
              </a:rPr>
              <a:t>.</a:t>
            </a:r>
            <a:endParaRPr lang="vi-VN" sz="2000">
              <a:solidFill>
                <a:schemeClr val="bg2"/>
              </a:solidFill>
              <a:latin typeface="UTM Duepuntozero" panose="02040603050506020204" pitchFamily="18" charset="0"/>
            </a:endParaRPr>
          </a:p>
          <a:p>
            <a:pPr marL="342900" indent="-342900" algn="just">
              <a:lnSpc>
                <a:spcPct val="150000"/>
              </a:lnSpc>
              <a:buFont typeface="Wingdings" panose="05000000000000000000" pitchFamily="2" charset="2"/>
              <a:buChar char="v"/>
            </a:pPr>
            <a:r>
              <a:rPr lang="vi-VN" sz="2000" smtClean="0">
                <a:solidFill>
                  <a:schemeClr val="bg2"/>
                </a:solidFill>
                <a:latin typeface="UTM Duepuntozero" panose="02040603050506020204" pitchFamily="18" charset="0"/>
              </a:rPr>
              <a:t>Nhập </a:t>
            </a:r>
            <a:r>
              <a:rPr lang="vi-VN" sz="2000">
                <a:solidFill>
                  <a:schemeClr val="bg2"/>
                </a:solidFill>
                <a:latin typeface="UTM Duepuntozero" panose="02040603050506020204" pitchFamily="18" charset="0"/>
              </a:rPr>
              <a:t>từ khóa bàn muốn tìm kiếm</a:t>
            </a:r>
            <a:r>
              <a:rPr lang="vi-VN" sz="2000" smtClean="0">
                <a:solidFill>
                  <a:schemeClr val="bg2"/>
                </a:solidFill>
                <a:latin typeface="UTM Duepuntozero" panose="02040603050506020204" pitchFamily="18" charset="0"/>
              </a:rPr>
              <a:t>.</a:t>
            </a:r>
            <a:endParaRPr lang="vi-VN" sz="2000">
              <a:solidFill>
                <a:schemeClr val="bg2"/>
              </a:solidFill>
              <a:latin typeface="UTM Duepuntozero" panose="02040603050506020204" pitchFamily="18" charset="0"/>
            </a:endParaRPr>
          </a:p>
          <a:p>
            <a:pPr marL="342900" indent="-342900" algn="just">
              <a:lnSpc>
                <a:spcPct val="150000"/>
              </a:lnSpc>
              <a:buFont typeface="Wingdings" panose="05000000000000000000" pitchFamily="2" charset="2"/>
              <a:buChar char="v"/>
            </a:pPr>
            <a:r>
              <a:rPr lang="vi-VN" sz="2000" smtClean="0">
                <a:solidFill>
                  <a:schemeClr val="bg2"/>
                </a:solidFill>
                <a:latin typeface="UTM Duepuntozero" panose="02040603050506020204" pitchFamily="18" charset="0"/>
              </a:rPr>
              <a:t>Chọn </a:t>
            </a:r>
            <a:r>
              <a:rPr lang="vi-VN" sz="2000">
                <a:solidFill>
                  <a:schemeClr val="bg2"/>
                </a:solidFill>
                <a:latin typeface="UTM Duepuntozero" panose="02040603050506020204" pitchFamily="18" charset="0"/>
              </a:rPr>
              <a:t>trong từ danh sách có từ khóa xổ ra</a:t>
            </a:r>
            <a:r>
              <a:rPr lang="vi-VN" sz="2000" smtClean="0">
                <a:solidFill>
                  <a:schemeClr val="bg2"/>
                </a:solidFill>
                <a:latin typeface="UTM Duepuntozero" panose="02040603050506020204" pitchFamily="18" charset="0"/>
              </a:rPr>
              <a:t>.</a:t>
            </a:r>
            <a:endParaRPr lang="vi-VN" sz="2000">
              <a:solidFill>
                <a:schemeClr val="bg2"/>
              </a:solidFill>
              <a:latin typeface="UTM Duepuntozero" panose="02040603050506020204" pitchFamily="18" charset="0"/>
            </a:endParaRPr>
          </a:p>
          <a:p>
            <a:pPr marL="342900" indent="-342900" algn="just">
              <a:lnSpc>
                <a:spcPct val="150000"/>
              </a:lnSpc>
              <a:buFont typeface="Wingdings" panose="05000000000000000000" pitchFamily="2" charset="2"/>
              <a:buChar char="v"/>
            </a:pPr>
            <a:r>
              <a:rPr lang="vi-VN" sz="2000" smtClean="0">
                <a:solidFill>
                  <a:schemeClr val="bg2"/>
                </a:solidFill>
                <a:latin typeface="UTM Duepuntozero" panose="02040603050506020204" pitchFamily="18" charset="0"/>
              </a:rPr>
              <a:t>Nhấn </a:t>
            </a:r>
            <a:r>
              <a:rPr lang="vi-VN" sz="2000">
                <a:solidFill>
                  <a:schemeClr val="bg2"/>
                </a:solidFill>
                <a:latin typeface="UTM Duepuntozero" panose="02040603050506020204" pitchFamily="18" charset="0"/>
              </a:rPr>
              <a:t>nút </a:t>
            </a:r>
            <a:r>
              <a:rPr lang="vi-VN" sz="2000" b="1">
                <a:solidFill>
                  <a:schemeClr val="bg2"/>
                </a:solidFill>
                <a:latin typeface="UTM Duepuntozero" panose="02040603050506020204" pitchFamily="18" charset="0"/>
              </a:rPr>
              <a:t>Enter</a:t>
            </a:r>
            <a:r>
              <a:rPr lang="vi-VN" sz="2000">
                <a:solidFill>
                  <a:schemeClr val="bg2"/>
                </a:solidFill>
                <a:latin typeface="UTM Duepuntozero" panose="02040603050506020204" pitchFamily="18" charset="0"/>
              </a:rPr>
              <a:t> hoặc nhấp chuột vào nút ở bên phải trường tìm kiếm để bắt đầu tìm kiếm. </a:t>
            </a:r>
            <a:endParaRPr lang="en-US" sz="2000">
              <a:solidFill>
                <a:schemeClr val="bg2"/>
              </a:solidFill>
              <a:latin typeface="UTM Duepuntozero" panose="02040603050506020204" pitchFamily="18" charset="0"/>
            </a:endParaRPr>
          </a:p>
        </p:txBody>
      </p:sp>
      <p:pic>
        <p:nvPicPr>
          <p:cNvPr id="5" name="Picture 4"/>
          <p:cNvPicPr>
            <a:picLocks noChangeAspect="1"/>
          </p:cNvPicPr>
          <p:nvPr/>
        </p:nvPicPr>
        <p:blipFill>
          <a:blip r:embed="rId2"/>
          <a:stretch>
            <a:fillRect/>
          </a:stretch>
        </p:blipFill>
        <p:spPr>
          <a:xfrm>
            <a:off x="6817064" y="1880316"/>
            <a:ext cx="4060963" cy="2575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16995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093294" y="81909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a:solidFill>
                  <a:srgbClr val="33A3DC"/>
                </a:solidFill>
                <a:latin typeface="UTM Duepuntozero" panose="02040603050506020204" pitchFamily="18" charset="0"/>
              </a:rPr>
              <a:t>Sử dụng </a:t>
            </a:r>
            <a:r>
              <a:rPr lang="en-US" sz="3200" smtClean="0">
                <a:solidFill>
                  <a:srgbClr val="33A3DC"/>
                </a:solidFill>
                <a:latin typeface="UTM Duepuntozero" panose="02040603050506020204" pitchFamily="18" charset="0"/>
              </a:rPr>
              <a:t>Công cụ tìm kiếm</a:t>
            </a:r>
            <a:endParaRPr lang="en-US" sz="3200">
              <a:solidFill>
                <a:srgbClr val="33A3DC"/>
              </a:solidFill>
              <a:latin typeface="UTM Duepuntozero" panose="02040603050506020204" pitchFamily="18" charset="0"/>
            </a:endParaRPr>
          </a:p>
        </p:txBody>
      </p:sp>
      <p:sp>
        <p:nvSpPr>
          <p:cNvPr id="2" name="TextBox 1"/>
          <p:cNvSpPr txBox="1"/>
          <p:nvPr/>
        </p:nvSpPr>
        <p:spPr>
          <a:xfrm>
            <a:off x="592426" y="1725770"/>
            <a:ext cx="6014435" cy="2554545"/>
          </a:xfrm>
          <a:prstGeom prst="rect">
            <a:avLst/>
          </a:prstGeom>
          <a:noFill/>
        </p:spPr>
        <p:txBody>
          <a:bodyPr wrap="square" rtlCol="0">
            <a:spAutoFit/>
          </a:bodyPr>
          <a:lstStyle/>
          <a:p>
            <a:r>
              <a:rPr lang="vi-VN" sz="2000" b="1">
                <a:solidFill>
                  <a:schemeClr val="bg2"/>
                </a:solidFill>
                <a:latin typeface="UTM Duepuntozero" panose="02040603050506020204" pitchFamily="18" charset="0"/>
              </a:rPr>
              <a:t>Thu hẹp phạm vi tìm kiếm:</a:t>
            </a:r>
          </a:p>
          <a:p>
            <a:pPr marL="342900" indent="-342900">
              <a:buFontTx/>
              <a:buChar char="-"/>
            </a:pPr>
            <a:endParaRPr lang="vi-VN" sz="2000">
              <a:solidFill>
                <a:schemeClr val="bg2"/>
              </a:solidFill>
              <a:latin typeface="UTM Duepuntozero" panose="02040603050506020204" pitchFamily="18" charset="0"/>
            </a:endParaRPr>
          </a:p>
          <a:p>
            <a:pPr marL="342900" indent="-342900" algn="just">
              <a:buFont typeface="Wingdings" panose="05000000000000000000" pitchFamily="2" charset="2"/>
              <a:buChar char="v"/>
            </a:pPr>
            <a:r>
              <a:rPr lang="vi-VN" sz="2000" smtClean="0">
                <a:solidFill>
                  <a:schemeClr val="bg2"/>
                </a:solidFill>
                <a:latin typeface="UTM Duepuntozero" panose="02040603050506020204" pitchFamily="18" charset="0"/>
              </a:rPr>
              <a:t>Bạn </a:t>
            </a:r>
            <a:r>
              <a:rPr lang="vi-VN" sz="2000">
                <a:solidFill>
                  <a:schemeClr val="bg2"/>
                </a:solidFill>
                <a:latin typeface="UTM Duepuntozero" panose="02040603050506020204" pitchFamily="18" charset="0"/>
              </a:rPr>
              <a:t>cũng có thể làm hẹp phạm vi tìm kiếm bằng cách chỉ tìm các loại tệp tin cụ thể như hình ảnh, tin tức, video</a:t>
            </a:r>
            <a:r>
              <a:rPr lang="vi-VN" sz="2000" smtClean="0">
                <a:solidFill>
                  <a:schemeClr val="bg2"/>
                </a:solidFill>
                <a:latin typeface="UTM Duepuntozero" panose="02040603050506020204" pitchFamily="18" charset="0"/>
              </a:rPr>
              <a:t>.</a:t>
            </a:r>
            <a:endParaRPr lang="en-US" sz="2000" smtClean="0">
              <a:solidFill>
                <a:schemeClr val="bg2"/>
              </a:solidFill>
              <a:latin typeface="UTM Duepuntozero" panose="02040603050506020204" pitchFamily="18" charset="0"/>
            </a:endParaRPr>
          </a:p>
          <a:p>
            <a:pPr marL="342900" indent="-342900" algn="just">
              <a:buFont typeface="Wingdings" panose="05000000000000000000" pitchFamily="2" charset="2"/>
              <a:buChar char="v"/>
            </a:pPr>
            <a:endParaRPr lang="vi-VN" sz="2000">
              <a:solidFill>
                <a:schemeClr val="bg2"/>
              </a:solidFill>
              <a:latin typeface="UTM Duepuntozero" panose="02040603050506020204" pitchFamily="18" charset="0"/>
            </a:endParaRPr>
          </a:p>
          <a:p>
            <a:pPr marL="342900" indent="-342900" algn="just">
              <a:buFont typeface="Wingdings" panose="05000000000000000000" pitchFamily="2" charset="2"/>
              <a:buChar char="v"/>
            </a:pPr>
            <a:r>
              <a:rPr lang="vi-VN" sz="2000" smtClean="0">
                <a:solidFill>
                  <a:schemeClr val="bg2"/>
                </a:solidFill>
                <a:latin typeface="UTM Duepuntozero" panose="02040603050506020204" pitchFamily="18" charset="0"/>
              </a:rPr>
              <a:t>Bạn </a:t>
            </a:r>
            <a:r>
              <a:rPr lang="vi-VN" sz="2000">
                <a:solidFill>
                  <a:schemeClr val="bg2"/>
                </a:solidFill>
                <a:latin typeface="UTM Duepuntozero" panose="02040603050506020204" pitchFamily="18" charset="0"/>
              </a:rPr>
              <a:t>có thể thu hẹp phạm vi tìm kiếm bằng các chọn các từ khóa thích hợp</a:t>
            </a:r>
            <a:endParaRPr lang="en-US" sz="2000">
              <a:solidFill>
                <a:schemeClr val="bg2"/>
              </a:solidFill>
              <a:latin typeface="UTM Duepuntozero" panose="02040603050506020204" pitchFamily="18" charset="0"/>
            </a:endParaRPr>
          </a:p>
        </p:txBody>
      </p:sp>
      <p:pic>
        <p:nvPicPr>
          <p:cNvPr id="3" name="Picture 2"/>
          <p:cNvPicPr>
            <a:picLocks noChangeAspect="1"/>
          </p:cNvPicPr>
          <p:nvPr/>
        </p:nvPicPr>
        <p:blipFill>
          <a:blip r:embed="rId2"/>
          <a:stretch>
            <a:fillRect/>
          </a:stretch>
        </p:blipFill>
        <p:spPr>
          <a:xfrm>
            <a:off x="7263685" y="1597092"/>
            <a:ext cx="4188821" cy="301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3484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093294" y="81909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a:solidFill>
                  <a:srgbClr val="33A3DC"/>
                </a:solidFill>
                <a:latin typeface="UTM Duepuntozero" panose="02040603050506020204" pitchFamily="18" charset="0"/>
              </a:rPr>
              <a:t>Đánh giá thông tin</a:t>
            </a:r>
          </a:p>
        </p:txBody>
      </p:sp>
      <p:sp>
        <p:nvSpPr>
          <p:cNvPr id="5" name="TextBox 4"/>
          <p:cNvSpPr txBox="1"/>
          <p:nvPr/>
        </p:nvSpPr>
        <p:spPr>
          <a:xfrm>
            <a:off x="592426" y="1725770"/>
            <a:ext cx="6014435" cy="2862322"/>
          </a:xfrm>
          <a:prstGeom prst="rect">
            <a:avLst/>
          </a:prstGeom>
          <a:noFill/>
        </p:spPr>
        <p:txBody>
          <a:bodyPr wrap="square" rtlCol="0">
            <a:spAutoFit/>
          </a:bodyPr>
          <a:lstStyle/>
          <a:p>
            <a:pPr>
              <a:lnSpc>
                <a:spcPct val="150000"/>
              </a:lnSpc>
            </a:pPr>
            <a:r>
              <a:rPr lang="vi-VN" sz="2000" b="1">
                <a:solidFill>
                  <a:schemeClr val="bg2"/>
                </a:solidFill>
                <a:latin typeface="UTM Duepuntozero" panose="02040603050506020204" pitchFamily="18" charset="0"/>
              </a:rPr>
              <a:t>Các yếu tố yêu cầu để đánh giá thông tin gồm </a:t>
            </a:r>
            <a:r>
              <a:rPr lang="vi-VN" sz="2000" b="1" smtClean="0">
                <a:solidFill>
                  <a:schemeClr val="bg2"/>
                </a:solidFill>
                <a:latin typeface="UTM Duepuntozero" panose="02040603050506020204" pitchFamily="18" charset="0"/>
              </a:rPr>
              <a:t>có</a:t>
            </a:r>
            <a:r>
              <a:rPr lang="en-US" sz="2000" b="1" smtClean="0">
                <a:solidFill>
                  <a:schemeClr val="bg2"/>
                </a:solidFill>
                <a:latin typeface="UTM Duepuntozero" panose="02040603050506020204" pitchFamily="18" charset="0"/>
              </a:rPr>
              <a:t>:</a:t>
            </a:r>
          </a:p>
          <a:p>
            <a:pPr marL="342900" indent="-342900">
              <a:lnSpc>
                <a:spcPct val="150000"/>
              </a:lnSpc>
              <a:buFont typeface="Wingdings" panose="05000000000000000000" pitchFamily="2" charset="2"/>
              <a:buChar char="v"/>
            </a:pPr>
            <a:r>
              <a:rPr lang="en-US" sz="2000">
                <a:solidFill>
                  <a:schemeClr val="bg2"/>
                </a:solidFill>
                <a:latin typeface="UTM Duepuntozero" panose="02040603050506020204" pitchFamily="18" charset="0"/>
              </a:rPr>
              <a:t>Đ</a:t>
            </a:r>
            <a:r>
              <a:rPr lang="vi-VN" sz="2000" smtClean="0">
                <a:solidFill>
                  <a:schemeClr val="bg2"/>
                </a:solidFill>
                <a:latin typeface="UTM Duepuntozero" panose="02040603050506020204" pitchFamily="18" charset="0"/>
              </a:rPr>
              <a:t>ộ </a:t>
            </a:r>
            <a:r>
              <a:rPr lang="vi-VN" sz="2000">
                <a:solidFill>
                  <a:schemeClr val="bg2"/>
                </a:solidFill>
                <a:latin typeface="UTM Duepuntozero" panose="02040603050506020204" pitchFamily="18" charset="0"/>
              </a:rPr>
              <a:t>chính </a:t>
            </a:r>
            <a:r>
              <a:rPr lang="vi-VN" sz="2000" smtClean="0">
                <a:solidFill>
                  <a:schemeClr val="bg2"/>
                </a:solidFill>
                <a:latin typeface="UTM Duepuntozero" panose="02040603050506020204" pitchFamily="18" charset="0"/>
              </a:rPr>
              <a:t>xác</a:t>
            </a:r>
            <a:r>
              <a:rPr lang="en-US" sz="2000">
                <a:solidFill>
                  <a:schemeClr val="bg2"/>
                </a:solidFill>
                <a:latin typeface="UTM Duepuntozero" panose="02040603050506020204" pitchFamily="18" charset="0"/>
              </a:rPr>
              <a:t> </a:t>
            </a:r>
            <a:r>
              <a:rPr lang="en-US" sz="2000" smtClean="0">
                <a:solidFill>
                  <a:schemeClr val="bg2"/>
                </a:solidFill>
                <a:latin typeface="UTM Duepuntozero" panose="02040603050506020204" pitchFamily="18" charset="0"/>
              </a:rPr>
              <a:t>(</a:t>
            </a:r>
            <a:r>
              <a:rPr lang="vi-VN" sz="2000" smtClean="0">
                <a:solidFill>
                  <a:schemeClr val="bg2"/>
                </a:solidFill>
                <a:latin typeface="UTM Duepuntozero" panose="02040603050506020204" pitchFamily="18" charset="0"/>
              </a:rPr>
              <a:t>Accuracy</a:t>
            </a:r>
            <a:r>
              <a:rPr lang="en-US" sz="2000" smtClean="0">
                <a:solidFill>
                  <a:schemeClr val="bg2"/>
                </a:solidFill>
                <a:latin typeface="UTM Duepuntozero" panose="02040603050506020204" pitchFamily="18" charset="0"/>
              </a:rPr>
              <a:t>)</a:t>
            </a:r>
          </a:p>
          <a:p>
            <a:pPr marL="342900" indent="-342900">
              <a:lnSpc>
                <a:spcPct val="150000"/>
              </a:lnSpc>
              <a:buFont typeface="Wingdings" panose="05000000000000000000" pitchFamily="2" charset="2"/>
              <a:buChar char="v"/>
            </a:pPr>
            <a:r>
              <a:rPr lang="en-US" sz="2000" smtClean="0">
                <a:solidFill>
                  <a:schemeClr val="bg2"/>
                </a:solidFill>
                <a:latin typeface="UTM Duepuntozero" panose="02040603050506020204" pitchFamily="18" charset="0"/>
              </a:rPr>
              <a:t>T</a:t>
            </a:r>
            <a:r>
              <a:rPr lang="vi-VN" sz="2000" smtClean="0">
                <a:solidFill>
                  <a:schemeClr val="bg2"/>
                </a:solidFill>
                <a:latin typeface="UTM Duepuntozero" panose="02040603050506020204" pitchFamily="18" charset="0"/>
              </a:rPr>
              <a:t>ính </a:t>
            </a:r>
            <a:r>
              <a:rPr lang="vi-VN" sz="2000">
                <a:solidFill>
                  <a:schemeClr val="bg2"/>
                </a:solidFill>
                <a:latin typeface="UTM Duepuntozero" panose="02040603050506020204" pitchFamily="18" charset="0"/>
              </a:rPr>
              <a:t>xác </a:t>
            </a:r>
            <a:r>
              <a:rPr lang="vi-VN" sz="2000" smtClean="0">
                <a:solidFill>
                  <a:schemeClr val="bg2"/>
                </a:solidFill>
                <a:latin typeface="UTM Duepuntozero" panose="02040603050506020204" pitchFamily="18" charset="0"/>
              </a:rPr>
              <a:t>thực</a:t>
            </a:r>
            <a:r>
              <a:rPr lang="en-US" sz="2000">
                <a:solidFill>
                  <a:schemeClr val="bg2"/>
                </a:solidFill>
                <a:latin typeface="UTM Duepuntozero" panose="02040603050506020204" pitchFamily="18" charset="0"/>
              </a:rPr>
              <a:t> </a:t>
            </a:r>
            <a:r>
              <a:rPr lang="en-US" sz="2000" smtClean="0">
                <a:solidFill>
                  <a:schemeClr val="bg2"/>
                </a:solidFill>
                <a:latin typeface="UTM Duepuntozero" panose="02040603050506020204" pitchFamily="18" charset="0"/>
              </a:rPr>
              <a:t>(</a:t>
            </a:r>
            <a:r>
              <a:rPr lang="vi-VN" sz="2000" smtClean="0">
                <a:solidFill>
                  <a:schemeClr val="bg2"/>
                </a:solidFill>
                <a:latin typeface="UTM Duepuntozero" panose="02040603050506020204" pitchFamily="18" charset="0"/>
              </a:rPr>
              <a:t>Authority</a:t>
            </a:r>
            <a:r>
              <a:rPr lang="en-US" sz="2000" smtClean="0">
                <a:solidFill>
                  <a:schemeClr val="bg2"/>
                </a:solidFill>
                <a:latin typeface="UTM Duepuntozero" panose="02040603050506020204" pitchFamily="18" charset="0"/>
              </a:rPr>
              <a:t>)</a:t>
            </a:r>
          </a:p>
          <a:p>
            <a:pPr marL="342900" indent="-342900">
              <a:lnSpc>
                <a:spcPct val="150000"/>
              </a:lnSpc>
              <a:buFont typeface="Wingdings" panose="05000000000000000000" pitchFamily="2" charset="2"/>
              <a:buChar char="v"/>
            </a:pPr>
            <a:r>
              <a:rPr lang="en-US" sz="2000" smtClean="0">
                <a:solidFill>
                  <a:schemeClr val="bg2"/>
                </a:solidFill>
                <a:latin typeface="UTM Duepuntozero" panose="02040603050506020204" pitchFamily="18" charset="0"/>
              </a:rPr>
              <a:t>T</a:t>
            </a:r>
            <a:r>
              <a:rPr lang="vi-VN" sz="2000" smtClean="0">
                <a:solidFill>
                  <a:schemeClr val="bg2"/>
                </a:solidFill>
                <a:latin typeface="UTM Duepuntozero" panose="02040603050506020204" pitchFamily="18" charset="0"/>
              </a:rPr>
              <a:t>ính </a:t>
            </a:r>
            <a:r>
              <a:rPr lang="vi-VN" sz="2000">
                <a:solidFill>
                  <a:schemeClr val="bg2"/>
                </a:solidFill>
                <a:latin typeface="UTM Duepuntozero" panose="02040603050506020204" pitchFamily="18" charset="0"/>
              </a:rPr>
              <a:t>khách </a:t>
            </a:r>
            <a:r>
              <a:rPr lang="vi-VN" sz="2000" smtClean="0">
                <a:solidFill>
                  <a:schemeClr val="bg2"/>
                </a:solidFill>
                <a:latin typeface="UTM Duepuntozero" panose="02040603050506020204" pitchFamily="18" charset="0"/>
              </a:rPr>
              <a:t>quan</a:t>
            </a:r>
            <a:r>
              <a:rPr lang="en-US" sz="2000">
                <a:solidFill>
                  <a:schemeClr val="bg2"/>
                </a:solidFill>
                <a:latin typeface="UTM Duepuntozero" panose="02040603050506020204" pitchFamily="18" charset="0"/>
              </a:rPr>
              <a:t> </a:t>
            </a:r>
            <a:r>
              <a:rPr lang="en-US" sz="2000" smtClean="0">
                <a:solidFill>
                  <a:schemeClr val="bg2"/>
                </a:solidFill>
                <a:latin typeface="UTM Duepuntozero" panose="02040603050506020204" pitchFamily="18" charset="0"/>
              </a:rPr>
              <a:t>(</a:t>
            </a:r>
            <a:r>
              <a:rPr lang="vi-VN" sz="2000">
                <a:solidFill>
                  <a:schemeClr val="bg2"/>
                </a:solidFill>
                <a:latin typeface="UTM Duepuntozero" panose="02040603050506020204" pitchFamily="18" charset="0"/>
              </a:rPr>
              <a:t>Objectivity </a:t>
            </a:r>
            <a:r>
              <a:rPr lang="en-US" sz="2000" smtClean="0">
                <a:solidFill>
                  <a:schemeClr val="bg2"/>
                </a:solidFill>
                <a:latin typeface="UTM Duepuntozero" panose="02040603050506020204" pitchFamily="18" charset="0"/>
              </a:rPr>
              <a:t>)</a:t>
            </a:r>
          </a:p>
          <a:p>
            <a:pPr marL="342900" indent="-342900">
              <a:lnSpc>
                <a:spcPct val="150000"/>
              </a:lnSpc>
              <a:buFont typeface="Wingdings" panose="05000000000000000000" pitchFamily="2" charset="2"/>
              <a:buChar char="v"/>
            </a:pPr>
            <a:r>
              <a:rPr lang="en-US" sz="2000" smtClean="0">
                <a:solidFill>
                  <a:schemeClr val="bg2"/>
                </a:solidFill>
                <a:latin typeface="UTM Duepuntozero" panose="02040603050506020204" pitchFamily="18" charset="0"/>
              </a:rPr>
              <a:t>T</a:t>
            </a:r>
            <a:r>
              <a:rPr lang="vi-VN" sz="2000" smtClean="0">
                <a:solidFill>
                  <a:schemeClr val="bg2"/>
                </a:solidFill>
                <a:latin typeface="UTM Duepuntozero" panose="02040603050506020204" pitchFamily="18" charset="0"/>
              </a:rPr>
              <a:t>ính </a:t>
            </a:r>
            <a:r>
              <a:rPr lang="vi-VN" sz="2000">
                <a:solidFill>
                  <a:schemeClr val="bg2"/>
                </a:solidFill>
                <a:latin typeface="UTM Duepuntozero" panose="02040603050506020204" pitchFamily="18" charset="0"/>
              </a:rPr>
              <a:t>cập nhật của thông </a:t>
            </a:r>
            <a:r>
              <a:rPr lang="vi-VN" sz="2000" smtClean="0">
                <a:solidFill>
                  <a:schemeClr val="bg2"/>
                </a:solidFill>
                <a:latin typeface="UTM Duepuntozero" panose="02040603050506020204" pitchFamily="18" charset="0"/>
              </a:rPr>
              <a:t>tin</a:t>
            </a:r>
            <a:r>
              <a:rPr lang="en-US" sz="2000" smtClean="0">
                <a:solidFill>
                  <a:schemeClr val="bg2"/>
                </a:solidFill>
                <a:latin typeface="UTM Duepuntozero" panose="02040603050506020204" pitchFamily="18" charset="0"/>
              </a:rPr>
              <a:t> (</a:t>
            </a:r>
            <a:r>
              <a:rPr lang="vi-VN" sz="2000" smtClean="0">
                <a:solidFill>
                  <a:schemeClr val="bg2"/>
                </a:solidFill>
                <a:latin typeface="UTM Duepuntozero" panose="02040603050506020204" pitchFamily="18" charset="0"/>
              </a:rPr>
              <a:t>Currency</a:t>
            </a:r>
            <a:r>
              <a:rPr lang="en-US" sz="2000" smtClean="0">
                <a:solidFill>
                  <a:schemeClr val="bg2"/>
                </a:solidFill>
                <a:latin typeface="UTM Duepuntozero" panose="02040603050506020204" pitchFamily="18" charset="0"/>
              </a:rPr>
              <a:t>)</a:t>
            </a:r>
          </a:p>
          <a:p>
            <a:pPr marL="342900" indent="-342900">
              <a:lnSpc>
                <a:spcPct val="150000"/>
              </a:lnSpc>
              <a:buFont typeface="Wingdings" panose="05000000000000000000" pitchFamily="2" charset="2"/>
              <a:buChar char="v"/>
            </a:pPr>
            <a:r>
              <a:rPr lang="en-US" sz="2000">
                <a:solidFill>
                  <a:schemeClr val="bg2"/>
                </a:solidFill>
                <a:latin typeface="UTM Duepuntozero" panose="02040603050506020204" pitchFamily="18" charset="0"/>
              </a:rPr>
              <a:t>Đ</a:t>
            </a:r>
            <a:r>
              <a:rPr lang="vi-VN" sz="2000" smtClean="0">
                <a:solidFill>
                  <a:schemeClr val="bg2"/>
                </a:solidFill>
                <a:latin typeface="UTM Duepuntozero" panose="02040603050506020204" pitchFamily="18" charset="0"/>
              </a:rPr>
              <a:t>ộ </a:t>
            </a:r>
            <a:r>
              <a:rPr lang="vi-VN" sz="2000">
                <a:solidFill>
                  <a:schemeClr val="bg2"/>
                </a:solidFill>
                <a:latin typeface="UTM Duepuntozero" panose="02040603050506020204" pitchFamily="18" charset="0"/>
              </a:rPr>
              <a:t>bao </a:t>
            </a:r>
            <a:r>
              <a:rPr lang="vi-VN" sz="2000" smtClean="0">
                <a:solidFill>
                  <a:schemeClr val="bg2"/>
                </a:solidFill>
                <a:latin typeface="UTM Duepuntozero" panose="02040603050506020204" pitchFamily="18" charset="0"/>
              </a:rPr>
              <a:t>phủ</a:t>
            </a:r>
            <a:r>
              <a:rPr lang="en-US" sz="2000">
                <a:solidFill>
                  <a:schemeClr val="bg2"/>
                </a:solidFill>
                <a:latin typeface="UTM Duepuntozero" panose="02040603050506020204" pitchFamily="18" charset="0"/>
              </a:rPr>
              <a:t> </a:t>
            </a:r>
            <a:r>
              <a:rPr lang="en-US" sz="2000" smtClean="0">
                <a:solidFill>
                  <a:schemeClr val="bg2"/>
                </a:solidFill>
                <a:latin typeface="UTM Duepuntozero" panose="02040603050506020204" pitchFamily="18" charset="0"/>
              </a:rPr>
              <a:t>(</a:t>
            </a:r>
            <a:r>
              <a:rPr lang="vi-VN" sz="2000" smtClean="0">
                <a:solidFill>
                  <a:schemeClr val="bg2"/>
                </a:solidFill>
                <a:latin typeface="UTM Duepuntozero" panose="02040603050506020204" pitchFamily="18" charset="0"/>
              </a:rPr>
              <a:t>Coverage</a:t>
            </a:r>
            <a:r>
              <a:rPr lang="en-US" sz="2000" smtClean="0">
                <a:solidFill>
                  <a:schemeClr val="bg2"/>
                </a:solidFill>
                <a:latin typeface="UTM Duepuntozero" panose="02040603050506020204" pitchFamily="18" charset="0"/>
              </a:rPr>
              <a:t>)</a:t>
            </a:r>
          </a:p>
        </p:txBody>
      </p:sp>
      <p:sp>
        <p:nvSpPr>
          <p:cNvPr id="6" name="Rectangle 5"/>
          <p:cNvSpPr/>
          <p:nvPr/>
        </p:nvSpPr>
        <p:spPr>
          <a:xfrm>
            <a:off x="6024281" y="2420470"/>
            <a:ext cx="4991525" cy="1720180"/>
          </a:xfrm>
          <a:prstGeom prst="rect">
            <a:avLst/>
          </a:prstGeom>
          <a:noFill/>
        </p:spPr>
        <p:txBody>
          <a:bodyPr wrap="square" lIns="91440" tIns="45720" rIns="91440" bIns="45720">
            <a:prstTxWarp prst="textFadeLeft">
              <a:avLst/>
            </a:prstTxWarp>
            <a:spAutoFit/>
          </a:bodyPr>
          <a:lstStyle/>
          <a:p>
            <a:pPr algn="ctr"/>
            <a:r>
              <a:rPr lang="en-US" sz="5400" b="1" spc="50" smtClean="0">
                <a:ln w="0"/>
                <a:solidFill>
                  <a:schemeClr val="bg2"/>
                </a:solidFill>
                <a:effectLst>
                  <a:innerShdw blurRad="63500" dist="50800" dir="13500000">
                    <a:srgbClr val="000000">
                      <a:alpha val="50000"/>
                    </a:srgbClr>
                  </a:innerShdw>
                </a:effectLst>
              </a:rPr>
              <a:t>AAOCC</a:t>
            </a:r>
            <a:endParaRPr lang="en-US" sz="5400" b="1"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46162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329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smtClean="0"/>
              <a:t>Kết thúc</a:t>
            </a:r>
            <a:endParaRPr lang="en-US" sz="400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084138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 </a:t>
            </a:r>
            <a:endParaRPr lang="en-US"/>
          </a:p>
        </p:txBody>
      </p:sp>
      <p:sp>
        <p:nvSpPr>
          <p:cNvPr id="6" name="Title 3"/>
          <p:cNvSpPr txBox="1">
            <a:spLocks/>
          </p:cNvSpPr>
          <p:nvPr/>
        </p:nvSpPr>
        <p:spPr>
          <a:xfrm>
            <a:off x="518159" y="2318764"/>
            <a:ext cx="11471565" cy="1739347"/>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n-US" sz="4000">
                <a:solidFill>
                  <a:srgbClr val="099BDD"/>
                </a:solidFill>
                <a:latin typeface="UTM Duepuntozero"/>
              </a:rPr>
              <a:t>CHỦ ĐỀ B. </a:t>
            </a:r>
            <a:r>
              <a:rPr lang="en-US" sz="4000" smtClean="0">
                <a:solidFill>
                  <a:srgbClr val="099BDD"/>
                </a:solidFill>
                <a:latin typeface="UTM Duepuntozero"/>
              </a:rPr>
              <a:t>CÔNG DÂN SỐ</a:t>
            </a:r>
            <a:endParaRPr lang="en-US" sz="4000"/>
          </a:p>
        </p:txBody>
      </p:sp>
      <p:sp>
        <p:nvSpPr>
          <p:cNvPr id="7" name="Subtitle 4"/>
          <p:cNvSpPr>
            <a:spLocks noGrp="1"/>
          </p:cNvSpPr>
          <p:nvPr>
            <p:ph type="subTitle" idx="1"/>
          </p:nvPr>
        </p:nvSpPr>
        <p:spPr>
          <a:xfrm>
            <a:off x="1524000" y="3996251"/>
            <a:ext cx="9144000" cy="1140526"/>
          </a:xfrm>
        </p:spPr>
        <p:txBody>
          <a:bodyPr>
            <a:normAutofit/>
          </a:bodyPr>
          <a:lstStyle/>
          <a:p>
            <a:pPr lvl="0" algn="l">
              <a:buClr>
                <a:srgbClr val="FFFFFF"/>
              </a:buClr>
            </a:pPr>
            <a:r>
              <a:rPr lang="en-US" sz="3000" b="1" smtClean="0">
                <a:solidFill>
                  <a:srgbClr val="FFFFFF"/>
                </a:solidFill>
                <a:latin typeface="UTM Duepuntozero"/>
              </a:rPr>
              <a:t>Bài 1. Tớ </a:t>
            </a:r>
            <a:r>
              <a:rPr lang="en-US" sz="3000" b="1">
                <a:solidFill>
                  <a:srgbClr val="FFFFFF"/>
                </a:solidFill>
                <a:latin typeface="UTM Duepuntozero"/>
              </a:rPr>
              <a:t>cần chú ý những gì khi "online</a:t>
            </a:r>
            <a:r>
              <a:rPr lang="en-US" sz="3000" b="1" smtClean="0">
                <a:solidFill>
                  <a:srgbClr val="FFFFFF"/>
                </a:solidFill>
                <a:latin typeface="UTM Duepuntozero"/>
              </a:rPr>
              <a:t>"?</a:t>
            </a:r>
          </a:p>
          <a:p>
            <a:pPr lvl="0" algn="l">
              <a:buClr>
                <a:srgbClr val="FFFFFF"/>
              </a:buClr>
            </a:pPr>
            <a:r>
              <a:rPr lang="en-US" sz="3000" b="1">
                <a:solidFill>
                  <a:srgbClr val="FFFFFF"/>
                </a:solidFill>
                <a:latin typeface="UTM Duepuntozero"/>
              </a:rPr>
              <a:t>Bài </a:t>
            </a:r>
            <a:r>
              <a:rPr lang="en-US" sz="3000" b="1" smtClean="0">
                <a:solidFill>
                  <a:srgbClr val="FFFFFF"/>
                </a:solidFill>
                <a:latin typeface="UTM Duepuntozero"/>
              </a:rPr>
              <a:t>2. </a:t>
            </a:r>
            <a:r>
              <a:rPr lang="en-US" sz="3000" b="1">
                <a:solidFill>
                  <a:srgbClr val="FFFFFF"/>
                </a:solidFill>
                <a:latin typeface="UTM Duepuntozero"/>
              </a:rPr>
              <a:t>Tớ tự khám phá thế giới</a:t>
            </a:r>
          </a:p>
          <a:p>
            <a:pPr lvl="0" algn="l">
              <a:buClr>
                <a:srgbClr val="FFFFFF"/>
              </a:buClr>
            </a:pPr>
            <a:endParaRPr lang="en-US" b="1"/>
          </a:p>
        </p:txBody>
      </p:sp>
    </p:spTree>
    <p:extLst>
      <p:ext uri="{BB962C8B-B14F-4D97-AF65-F5344CB8AC3E}">
        <p14:creationId xmlns:p14="http://schemas.microsoft.com/office/powerpoint/2010/main" val="315637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62" y="1947622"/>
            <a:ext cx="10515600" cy="1676400"/>
          </a:xfrm>
        </p:spPr>
        <p:txBody>
          <a:bodyPr>
            <a:noAutofit/>
          </a:bodyPr>
          <a:lstStyle/>
          <a:p>
            <a:r>
              <a:rPr lang="en-US" sz="4000" smtClean="0"/>
              <a:t/>
            </a:r>
            <a:br>
              <a:rPr lang="en-US" sz="4000" smtClean="0"/>
            </a:br>
            <a:r>
              <a:rPr lang="en-US" sz="4000" b="1" smtClean="0">
                <a:solidFill>
                  <a:srgbClr val="FFFFFF"/>
                </a:solidFill>
                <a:latin typeface="UTM Duepuntozero"/>
              </a:rPr>
              <a:t>Bài 1.</a:t>
            </a:r>
            <a:r>
              <a:rPr lang="en-US" sz="4000" smtClean="0"/>
              <a:t/>
            </a:r>
            <a:br>
              <a:rPr lang="en-US" sz="4000" smtClean="0"/>
            </a:br>
            <a:r>
              <a:rPr lang="en-US" sz="4000" smtClean="0">
                <a:solidFill>
                  <a:srgbClr val="FFFFFF"/>
                </a:solidFill>
                <a:latin typeface="UTM Duepuntozero"/>
              </a:rPr>
              <a:t>Tớ </a:t>
            </a:r>
            <a:r>
              <a:rPr lang="en-US" sz="4000">
                <a:solidFill>
                  <a:srgbClr val="FFFFFF"/>
                </a:solidFill>
                <a:latin typeface="UTM Duepuntozero"/>
              </a:rPr>
              <a:t>cần chú ý những gì khi "online</a:t>
            </a:r>
            <a:r>
              <a:rPr lang="en-US" sz="4000" smtClean="0">
                <a:solidFill>
                  <a:srgbClr val="FFFFFF"/>
                </a:solidFill>
                <a:latin typeface="UTM Duepuntozero"/>
              </a:rPr>
              <a:t>"? </a:t>
            </a:r>
            <a:endParaRPr lang="en-US" sz="4000"/>
          </a:p>
        </p:txBody>
      </p:sp>
      <p:sp>
        <p:nvSpPr>
          <p:cNvPr id="3" name="Text Placeholder 2"/>
          <p:cNvSpPr>
            <a:spLocks noGrp="1"/>
          </p:cNvSpPr>
          <p:nvPr>
            <p:ph type="body" idx="1"/>
          </p:nvPr>
        </p:nvSpPr>
        <p:spPr>
          <a:xfrm>
            <a:off x="992848" y="3928821"/>
            <a:ext cx="10515600" cy="2704207"/>
          </a:xfrm>
        </p:spPr>
        <p:txBody>
          <a:bodyPr>
            <a:noAutofit/>
          </a:bodyPr>
          <a:lstStyle/>
          <a:p>
            <a:pPr algn="l"/>
            <a:r>
              <a:rPr lang="vi-VN">
                <a:latin typeface="UTM Duepuntozero" panose="02040603050506020204" pitchFamily="18" charset="0"/>
              </a:rPr>
              <a:t>Trong </a:t>
            </a:r>
            <a:r>
              <a:rPr lang="en-US" smtClean="0">
                <a:latin typeface="UTM Duepuntozero" panose="02040603050506020204" pitchFamily="18" charset="0"/>
              </a:rPr>
              <a:t>bài học</a:t>
            </a:r>
            <a:r>
              <a:rPr lang="vi-VN" smtClean="0">
                <a:latin typeface="UTM Duepuntozero" panose="02040603050506020204" pitchFamily="18" charset="0"/>
              </a:rPr>
              <a:t> </a:t>
            </a:r>
            <a:r>
              <a:rPr lang="vi-VN">
                <a:latin typeface="UTM Duepuntozero" panose="02040603050506020204" pitchFamily="18" charset="0"/>
              </a:rPr>
              <a:t>này, bạn sẽ được trang bị thêm những kiến thức để có thể tham gia trực tuyến an toàn và trở thành một công dân thời đại kỹ thuật số với những hiểu biết về:</a:t>
            </a:r>
          </a:p>
          <a:p>
            <a:pPr marL="342900" indent="-342900" algn="l">
              <a:buFont typeface="Arial" panose="020B0604020202020204" pitchFamily="34" charset="0"/>
              <a:buChar char="•"/>
            </a:pPr>
            <a:r>
              <a:rPr lang="vi-VN" b="1">
                <a:latin typeface="UTM Duepuntozero" panose="02040603050506020204" pitchFamily="18" charset="0"/>
              </a:rPr>
              <a:t>Sở hữu trí tuệ, bản quyền và các quy định cấp phép </a:t>
            </a:r>
          </a:p>
          <a:p>
            <a:pPr marL="342900" indent="-342900" algn="l">
              <a:buFont typeface="Arial" panose="020B0604020202020204" pitchFamily="34" charset="0"/>
              <a:buChar char="•"/>
            </a:pPr>
            <a:r>
              <a:rPr lang="vi-VN" b="1">
                <a:latin typeface="UTM Duepuntozero" panose="02040603050506020204" pitchFamily="18" charset="0"/>
              </a:rPr>
              <a:t>Cách thức để tránh các hành vi không phù hợp khi trực tuyến</a:t>
            </a:r>
          </a:p>
          <a:p>
            <a:pPr marL="342900" indent="-342900" algn="l">
              <a:buFont typeface="Arial" panose="020B0604020202020204" pitchFamily="34" charset="0"/>
              <a:buChar char="•"/>
            </a:pPr>
            <a:r>
              <a:rPr lang="vi-VN" b="1">
                <a:latin typeface="UTM Duepuntozero" panose="02040603050506020204" pitchFamily="18" charset="0"/>
              </a:rPr>
              <a:t>Bảo vệ máy tính khỏi các mối đe dọa phần mềm</a:t>
            </a:r>
          </a:p>
          <a:p>
            <a:pPr marL="342900" indent="-342900" algn="l">
              <a:buFont typeface="Arial" panose="020B0604020202020204" pitchFamily="34" charset="0"/>
              <a:buChar char="•"/>
            </a:pPr>
            <a:r>
              <a:rPr lang="vi-VN" b="1">
                <a:latin typeface="UTM Duepuntozero" panose="02040603050506020204" pitchFamily="18" charset="0"/>
              </a:rPr>
              <a:t>Bảo vệ bản thân khi trực tuyến</a:t>
            </a:r>
            <a:endParaRPr lang="en-US" b="1" smtClean="0">
              <a:latin typeface="UTM Duepuntozero" panose="02040603050506020204" pitchFamily="18" charset="0"/>
            </a:endParaRPr>
          </a:p>
        </p:txBody>
      </p:sp>
    </p:spTree>
    <p:extLst>
      <p:ext uri="{BB962C8B-B14F-4D97-AF65-F5344CB8AC3E}">
        <p14:creationId xmlns:p14="http://schemas.microsoft.com/office/powerpoint/2010/main" val="323550917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4" name="Text Placeholder 1"/>
          <p:cNvSpPr txBox="1">
            <a:spLocks/>
          </p:cNvSpPr>
          <p:nvPr/>
        </p:nvSpPr>
        <p:spPr>
          <a:xfrm>
            <a:off x="1275744" y="795485"/>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smtClean="0">
                <a:solidFill>
                  <a:srgbClr val="33A3DC"/>
                </a:solidFill>
                <a:latin typeface="UTM Duepuntozero" panose="02040603050506020204" pitchFamily="18" charset="0"/>
              </a:rPr>
              <a:t>Sở hữu trí tuệ, bản quyền.</a:t>
            </a:r>
            <a:endParaRPr lang="en-US" sz="3200">
              <a:solidFill>
                <a:srgbClr val="33A3DC"/>
              </a:solidFill>
              <a:latin typeface="UTM Duepuntozero" panose="02040603050506020204" pitchFamily="18" charset="0"/>
            </a:endParaRPr>
          </a:p>
        </p:txBody>
      </p:sp>
      <p:sp>
        <p:nvSpPr>
          <p:cNvPr id="5" name="Rectangle 4"/>
          <p:cNvSpPr/>
          <p:nvPr/>
        </p:nvSpPr>
        <p:spPr>
          <a:xfrm>
            <a:off x="2840661" y="2386281"/>
            <a:ext cx="8113486" cy="23807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234490" y="2310369"/>
            <a:ext cx="9454852" cy="2532536"/>
            <a:chOff x="1234490" y="2310369"/>
            <a:chExt cx="9454852" cy="2532536"/>
          </a:xfrm>
        </p:grpSpPr>
        <p:pic>
          <p:nvPicPr>
            <p:cNvPr id="6" name="Picture 5"/>
            <p:cNvPicPr>
              <a:picLocks noChangeAspect="1"/>
            </p:cNvPicPr>
            <p:nvPr/>
          </p:nvPicPr>
          <p:blipFill>
            <a:blip r:embed="rId2"/>
            <a:stretch>
              <a:fillRect/>
            </a:stretch>
          </p:blipFill>
          <p:spPr>
            <a:xfrm>
              <a:off x="1234490" y="2310369"/>
              <a:ext cx="2647652" cy="2532536"/>
            </a:xfrm>
            <a:prstGeom prst="rect">
              <a:avLst/>
            </a:prstGeom>
          </p:spPr>
        </p:pic>
        <p:sp>
          <p:nvSpPr>
            <p:cNvPr id="8" name="TextBox 7"/>
            <p:cNvSpPr txBox="1"/>
            <p:nvPr/>
          </p:nvSpPr>
          <p:spPr>
            <a:xfrm>
              <a:off x="3882142" y="2501431"/>
              <a:ext cx="6807200" cy="1938992"/>
            </a:xfrm>
            <a:prstGeom prst="rect">
              <a:avLst/>
            </a:prstGeom>
            <a:noFill/>
          </p:spPr>
          <p:txBody>
            <a:bodyPr wrap="square" rtlCol="0">
              <a:spAutoFit/>
            </a:bodyPr>
            <a:lstStyle/>
            <a:p>
              <a:r>
                <a:rPr lang="vi-VN" sz="2000" u="sng">
                  <a:latin typeface="UTM Duepuntozero" panose="02040603050506020204" pitchFamily="18" charset="0"/>
                </a:rPr>
                <a:t>Sở hữu trí tuệ:</a:t>
              </a:r>
            </a:p>
            <a:p>
              <a:r>
                <a:rPr lang="vi-VN" sz="2000">
                  <a:latin typeface="UTM Duepuntozero" panose="02040603050506020204" pitchFamily="18" charset="0"/>
                </a:rPr>
                <a:t>Những sản phẩm sáng tạo bởi bộ óc con người được coi là những tài sản trí tuệ. </a:t>
              </a:r>
              <a:endParaRPr lang="en-US" sz="2000" smtClean="0">
                <a:latin typeface="UTM Duepuntozero" panose="02040603050506020204" pitchFamily="18" charset="0"/>
              </a:endParaRPr>
            </a:p>
            <a:p>
              <a:endParaRPr lang="vi-VN" sz="2000">
                <a:latin typeface="UTM Duepuntozero" panose="02040603050506020204" pitchFamily="18" charset="0"/>
              </a:endParaRPr>
            </a:p>
            <a:p>
              <a:r>
                <a:rPr lang="vi-VN" sz="2000" u="sng">
                  <a:latin typeface="UTM Duepuntozero" panose="02040603050506020204" pitchFamily="18" charset="0"/>
                </a:rPr>
                <a:t>Bản </a:t>
              </a:r>
              <a:r>
                <a:rPr lang="vi-VN" sz="2000" u="sng" smtClean="0">
                  <a:latin typeface="UTM Duepuntozero" panose="02040603050506020204" pitchFamily="18" charset="0"/>
                </a:rPr>
                <a:t>quyền</a:t>
              </a:r>
              <a:r>
                <a:rPr lang="en-US" sz="2000" u="sng" smtClean="0">
                  <a:latin typeface="UTM Duepuntozero" panose="02040603050506020204" pitchFamily="18" charset="0"/>
                </a:rPr>
                <a:t>:</a:t>
              </a:r>
              <a:endParaRPr lang="vi-VN" sz="2000" u="sng">
                <a:latin typeface="UTM Duepuntozero" panose="02040603050506020204" pitchFamily="18" charset="0"/>
              </a:endParaRPr>
            </a:p>
            <a:p>
              <a:r>
                <a:rPr lang="vi-VN" sz="2000">
                  <a:latin typeface="UTM Duepuntozero" panose="02040603050506020204" pitchFamily="18" charset="0"/>
                </a:rPr>
                <a:t>Bản quyền là luật cho phép bạn sở hữu tài sản trí tuệ của mình</a:t>
              </a:r>
              <a:endParaRPr lang="en-US" sz="2000">
                <a:latin typeface="UTM Duepuntozero" panose="02040603050506020204" pitchFamily="18" charset="0"/>
              </a:endParaRPr>
            </a:p>
          </p:txBody>
        </p:sp>
      </p:grpSp>
    </p:spTree>
    <p:extLst>
      <p:ext uri="{BB962C8B-B14F-4D97-AF65-F5344CB8AC3E}">
        <p14:creationId xmlns:p14="http://schemas.microsoft.com/office/powerpoint/2010/main" val="379489217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rot="643705">
            <a:off x="8374879" y="2600625"/>
            <a:ext cx="2249198" cy="22992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xt Placeholder 1"/>
          <p:cNvSpPr txBox="1">
            <a:spLocks/>
          </p:cNvSpPr>
          <p:nvPr/>
        </p:nvSpPr>
        <p:spPr>
          <a:xfrm>
            <a:off x="1275744" y="795485"/>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smtClean="0">
                <a:solidFill>
                  <a:srgbClr val="33A3DC"/>
                </a:solidFill>
                <a:latin typeface="UTM Duepuntozero" panose="02040603050506020204" pitchFamily="18" charset="0"/>
              </a:rPr>
              <a:t>Sở hữu trí tuệ, bản quyền.</a:t>
            </a:r>
            <a:endParaRPr lang="en-US" sz="3200">
              <a:solidFill>
                <a:srgbClr val="33A3DC"/>
              </a:solidFill>
              <a:latin typeface="UTM Duepuntozero" panose="02040603050506020204" pitchFamily="18" charset="0"/>
            </a:endParaRPr>
          </a:p>
        </p:txBody>
      </p:sp>
      <p:sp>
        <p:nvSpPr>
          <p:cNvPr id="3" name="TextBox 2"/>
          <p:cNvSpPr txBox="1"/>
          <p:nvPr/>
        </p:nvSpPr>
        <p:spPr>
          <a:xfrm>
            <a:off x="309282" y="1795962"/>
            <a:ext cx="8248131" cy="3293209"/>
          </a:xfrm>
          <a:prstGeom prst="rect">
            <a:avLst/>
          </a:prstGeom>
          <a:noFill/>
        </p:spPr>
        <p:txBody>
          <a:bodyPr wrap="square" rtlCol="0">
            <a:spAutoFit/>
          </a:bodyPr>
          <a:lstStyle/>
          <a:p>
            <a:r>
              <a:rPr lang="en-US" sz="2800" b="1" u="sng" smtClean="0">
                <a:solidFill>
                  <a:schemeClr val="bg2"/>
                </a:solidFill>
                <a:latin typeface="UTM Duepuntozero" panose="02040603050506020204" pitchFamily="18" charset="0"/>
              </a:rPr>
              <a:t>Những vấn đề cần tránh khi tham gia trực tuyến</a:t>
            </a:r>
          </a:p>
          <a:p>
            <a:endParaRPr lang="en-US" b="1" u="sng">
              <a:solidFill>
                <a:schemeClr val="bg2"/>
              </a:solidFill>
              <a:latin typeface="UTM Duepuntozero" panose="02040603050506020204" pitchFamily="18" charset="0"/>
            </a:endParaRPr>
          </a:p>
          <a:p>
            <a:pPr marL="571500" indent="-571500">
              <a:lnSpc>
                <a:spcPct val="150000"/>
              </a:lnSpc>
              <a:buFont typeface="Wingdings" panose="05000000000000000000" pitchFamily="2" charset="2"/>
              <a:buChar char="v"/>
            </a:pPr>
            <a:r>
              <a:rPr lang="en-US" sz="2400" smtClean="0">
                <a:solidFill>
                  <a:schemeClr val="bg2"/>
                </a:solidFill>
                <a:latin typeface="UTM Duepuntozero" panose="02040603050506020204" pitchFamily="18" charset="0"/>
              </a:rPr>
              <a:t>Đạo văn</a:t>
            </a:r>
          </a:p>
          <a:p>
            <a:pPr marL="571500" indent="-571500">
              <a:lnSpc>
                <a:spcPct val="150000"/>
              </a:lnSpc>
              <a:buFont typeface="Wingdings" panose="05000000000000000000" pitchFamily="2" charset="2"/>
              <a:buChar char="v"/>
            </a:pPr>
            <a:r>
              <a:rPr lang="en-US" sz="2400" smtClean="0">
                <a:solidFill>
                  <a:schemeClr val="bg2"/>
                </a:solidFill>
                <a:latin typeface="UTM Duepuntozero" panose="02040603050506020204" pitchFamily="18" charset="0"/>
              </a:rPr>
              <a:t>Phỉ báng, vu khống</a:t>
            </a:r>
          </a:p>
          <a:p>
            <a:pPr marL="571500" indent="-571500">
              <a:lnSpc>
                <a:spcPct val="150000"/>
              </a:lnSpc>
              <a:buFont typeface="Wingdings" panose="05000000000000000000" pitchFamily="2" charset="2"/>
              <a:buChar char="v"/>
            </a:pPr>
            <a:r>
              <a:rPr lang="en-US" sz="2400" smtClean="0">
                <a:solidFill>
                  <a:schemeClr val="bg2"/>
                </a:solidFill>
                <a:latin typeface="UTM Duepuntozero" panose="02040603050506020204" pitchFamily="18" charset="0"/>
              </a:rPr>
              <a:t>Vi phạm bản quyền</a:t>
            </a:r>
          </a:p>
          <a:p>
            <a:pPr marL="571500" indent="-571500">
              <a:lnSpc>
                <a:spcPct val="150000"/>
              </a:lnSpc>
              <a:buFont typeface="Wingdings" panose="05000000000000000000" pitchFamily="2" charset="2"/>
              <a:buChar char="v"/>
            </a:pPr>
            <a:r>
              <a:rPr lang="en-US" sz="2400" smtClean="0">
                <a:solidFill>
                  <a:schemeClr val="bg2"/>
                </a:solidFill>
                <a:latin typeface="UTM Duepuntozero" panose="02040603050506020204" pitchFamily="18" charset="0"/>
              </a:rPr>
              <a:t>Các vấn đề khác</a:t>
            </a:r>
          </a:p>
          <a:p>
            <a:endParaRPr lang="en-US">
              <a:solidFill>
                <a:schemeClr val="bg2"/>
              </a:solidFill>
              <a:latin typeface="UTM Duepuntozero" panose="02040603050506020204" pitchFamily="18" charset="0"/>
            </a:endParaRPr>
          </a:p>
        </p:txBody>
      </p:sp>
      <p:pic>
        <p:nvPicPr>
          <p:cNvPr id="12" name="Picture 11"/>
          <p:cNvPicPr>
            <a:picLocks noChangeAspect="1"/>
          </p:cNvPicPr>
          <p:nvPr/>
        </p:nvPicPr>
        <p:blipFill>
          <a:blip r:embed="rId3"/>
          <a:stretch>
            <a:fillRect/>
          </a:stretch>
        </p:blipFill>
        <p:spPr>
          <a:xfrm rot="20325672">
            <a:off x="5253006" y="3434610"/>
            <a:ext cx="2487400" cy="183049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4712907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rot="20528982">
            <a:off x="8348515" y="3606400"/>
            <a:ext cx="2901646" cy="2046424"/>
          </a:xfrm>
          <a:prstGeom prst="rect">
            <a:avLst/>
          </a:prstGeom>
        </p:spPr>
      </p:pic>
      <p:sp>
        <p:nvSpPr>
          <p:cNvPr id="2" name="Text Placeholder 1"/>
          <p:cNvSpPr>
            <a:spLocks noGrp="1"/>
          </p:cNvSpPr>
          <p:nvPr>
            <p:ph type="body" sz="quarter" idx="13"/>
          </p:nvPr>
        </p:nvSpPr>
        <p:spPr/>
        <p:txBody>
          <a:bodyPr/>
          <a:lstStyle/>
          <a:p>
            <a:endParaRPr lang="en-US"/>
          </a:p>
        </p:txBody>
      </p:sp>
      <p:sp>
        <p:nvSpPr>
          <p:cNvPr id="4" name="Text Placeholder 1"/>
          <p:cNvSpPr txBox="1">
            <a:spLocks/>
          </p:cNvSpPr>
          <p:nvPr/>
        </p:nvSpPr>
        <p:spPr>
          <a:xfrm>
            <a:off x="1275744" y="795485"/>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a:solidFill>
                  <a:srgbClr val="33A3DC"/>
                </a:solidFill>
                <a:latin typeface="UTM Duepuntozero" panose="02040603050506020204" pitchFamily="18" charset="0"/>
              </a:rPr>
              <a:t> Bảo vệ dữ liệu hoặc máy tính của bạn</a:t>
            </a:r>
          </a:p>
        </p:txBody>
      </p:sp>
      <p:pic>
        <p:nvPicPr>
          <p:cNvPr id="6" name="Picture 5"/>
          <p:cNvPicPr>
            <a:picLocks noChangeAspect="1"/>
          </p:cNvPicPr>
          <p:nvPr/>
        </p:nvPicPr>
        <p:blipFill>
          <a:blip r:embed="rId3"/>
          <a:stretch>
            <a:fillRect/>
          </a:stretch>
        </p:blipFill>
        <p:spPr>
          <a:xfrm rot="1474171">
            <a:off x="578939" y="2122908"/>
            <a:ext cx="2643901" cy="2176050"/>
          </a:xfrm>
          <a:prstGeom prst="rect">
            <a:avLst/>
          </a:prstGeom>
        </p:spPr>
      </p:pic>
      <p:pic>
        <p:nvPicPr>
          <p:cNvPr id="7" name="Picture 6"/>
          <p:cNvPicPr>
            <a:picLocks noChangeAspect="1"/>
          </p:cNvPicPr>
          <p:nvPr/>
        </p:nvPicPr>
        <p:blipFill>
          <a:blip r:embed="rId4"/>
          <a:stretch>
            <a:fillRect/>
          </a:stretch>
        </p:blipFill>
        <p:spPr>
          <a:xfrm rot="21240056">
            <a:off x="4707069" y="4944303"/>
            <a:ext cx="3317712" cy="1703390"/>
          </a:xfrm>
          <a:prstGeom prst="rect">
            <a:avLst/>
          </a:prstGeom>
        </p:spPr>
      </p:pic>
      <p:sp>
        <p:nvSpPr>
          <p:cNvPr id="9" name="TextBox 8"/>
          <p:cNvSpPr txBox="1"/>
          <p:nvPr/>
        </p:nvSpPr>
        <p:spPr>
          <a:xfrm>
            <a:off x="3227294" y="1934527"/>
            <a:ext cx="8485093" cy="2246769"/>
          </a:xfrm>
          <a:prstGeom prst="rect">
            <a:avLst/>
          </a:prstGeom>
          <a:noFill/>
        </p:spPr>
        <p:txBody>
          <a:bodyPr wrap="square" rtlCol="0">
            <a:spAutoFit/>
          </a:bodyPr>
          <a:lstStyle/>
          <a:p>
            <a:r>
              <a:rPr lang="en-US" sz="2000" b="1" smtClean="0">
                <a:solidFill>
                  <a:schemeClr val="bg2"/>
                </a:solidFill>
                <a:latin typeface="UTM Duepuntozero" panose="02040603050506020204" pitchFamily="18" charset="0"/>
              </a:rPr>
              <a:t>Các hướng </a:t>
            </a:r>
            <a:r>
              <a:rPr lang="vi-VN" sz="2000" b="1" smtClean="0">
                <a:solidFill>
                  <a:schemeClr val="bg2"/>
                </a:solidFill>
                <a:latin typeface="UTM Duepuntozero" panose="02040603050506020204" pitchFamily="18" charset="0"/>
              </a:rPr>
              <a:t>dẫn </a:t>
            </a:r>
            <a:r>
              <a:rPr lang="vi-VN" sz="2000" b="1">
                <a:solidFill>
                  <a:schemeClr val="bg2"/>
                </a:solidFill>
                <a:latin typeface="UTM Duepuntozero" panose="02040603050506020204" pitchFamily="18" charset="0"/>
              </a:rPr>
              <a:t>sau đây có thể giúp bạn bảo vệ dữ liệu và bảo vệ môi trường làm việc của mình</a:t>
            </a:r>
            <a:r>
              <a:rPr lang="vi-VN" sz="2000" b="1" smtClean="0">
                <a:solidFill>
                  <a:schemeClr val="bg2"/>
                </a:solidFill>
                <a:latin typeface="UTM Duepuntozero" panose="02040603050506020204" pitchFamily="18" charset="0"/>
              </a:rPr>
              <a:t>:</a:t>
            </a:r>
            <a:endParaRPr lang="en-US" sz="2000" b="1" smtClean="0">
              <a:solidFill>
                <a:schemeClr val="bg2"/>
              </a:solidFill>
              <a:latin typeface="UTM Duepuntozero" panose="02040603050506020204" pitchFamily="18" charset="0"/>
            </a:endParaRPr>
          </a:p>
          <a:p>
            <a:endParaRPr lang="en-US" sz="2000" smtClean="0">
              <a:solidFill>
                <a:schemeClr val="bg2"/>
              </a:solidFill>
              <a:latin typeface="UTM Duepuntozero" panose="02040603050506020204" pitchFamily="18" charset="0"/>
            </a:endParaRPr>
          </a:p>
          <a:p>
            <a:pPr marL="342900" indent="-342900">
              <a:buFont typeface="Wingdings" panose="05000000000000000000" pitchFamily="2" charset="2"/>
              <a:buChar char="v"/>
            </a:pPr>
            <a:r>
              <a:rPr lang="vi-VN" sz="2000" smtClean="0">
                <a:solidFill>
                  <a:schemeClr val="bg2"/>
                </a:solidFill>
                <a:latin typeface="UTM Duepuntozero" panose="02040603050506020204" pitchFamily="18" charset="0"/>
              </a:rPr>
              <a:t>Cần </a:t>
            </a:r>
            <a:r>
              <a:rPr lang="vi-VN" sz="2000">
                <a:solidFill>
                  <a:schemeClr val="bg2"/>
                </a:solidFill>
                <a:latin typeface="UTM Duepuntozero" panose="02040603050506020204" pitchFamily="18" charset="0"/>
              </a:rPr>
              <a:t>chú ý đến các thiết bị di động của mình khi ở những nơi công cộng.</a:t>
            </a:r>
          </a:p>
          <a:p>
            <a:pPr marL="342900" indent="-342900">
              <a:buFont typeface="Wingdings" panose="05000000000000000000" pitchFamily="2" charset="2"/>
              <a:buChar char="v"/>
            </a:pPr>
            <a:r>
              <a:rPr lang="vi-VN" sz="2000" smtClean="0">
                <a:solidFill>
                  <a:schemeClr val="bg2"/>
                </a:solidFill>
                <a:latin typeface="UTM Duepuntozero" panose="02040603050506020204" pitchFamily="18" charset="0"/>
              </a:rPr>
              <a:t>Sử </a:t>
            </a:r>
            <a:r>
              <a:rPr lang="vi-VN" sz="2000">
                <a:solidFill>
                  <a:schemeClr val="bg2"/>
                </a:solidFill>
                <a:latin typeface="UTM Duepuntozero" panose="02040603050506020204" pitchFamily="18" charset="0"/>
              </a:rPr>
              <a:t>dụng mật khẩu để bảo vệ dữ </a:t>
            </a:r>
            <a:r>
              <a:rPr lang="vi-VN" sz="2000" smtClean="0">
                <a:solidFill>
                  <a:schemeClr val="bg2"/>
                </a:solidFill>
                <a:latin typeface="UTM Duepuntozero" panose="02040603050506020204" pitchFamily="18" charset="0"/>
              </a:rPr>
              <a:t>liệu.</a:t>
            </a:r>
            <a:endParaRPr lang="vi-VN" sz="2000">
              <a:solidFill>
                <a:schemeClr val="bg2"/>
              </a:solidFill>
              <a:latin typeface="UTM Duepuntozero" panose="02040603050506020204" pitchFamily="18" charset="0"/>
            </a:endParaRPr>
          </a:p>
          <a:p>
            <a:pPr marL="342900" indent="-342900">
              <a:buFont typeface="Wingdings" panose="05000000000000000000" pitchFamily="2" charset="2"/>
              <a:buChar char="v"/>
            </a:pPr>
            <a:r>
              <a:rPr lang="vi-VN" sz="2000" smtClean="0">
                <a:solidFill>
                  <a:schemeClr val="bg2"/>
                </a:solidFill>
                <a:latin typeface="UTM Duepuntozero" panose="02040603050506020204" pitchFamily="18" charset="0"/>
              </a:rPr>
              <a:t>Sử </a:t>
            </a:r>
            <a:r>
              <a:rPr lang="vi-VN" sz="2000">
                <a:solidFill>
                  <a:schemeClr val="bg2"/>
                </a:solidFill>
                <a:latin typeface="UTM Duepuntozero" panose="02040603050506020204" pitchFamily="18" charset="0"/>
              </a:rPr>
              <a:t>dụng các phần mềm diệt </a:t>
            </a:r>
            <a:r>
              <a:rPr lang="vi-VN" sz="2000" smtClean="0">
                <a:solidFill>
                  <a:schemeClr val="bg2"/>
                </a:solidFill>
                <a:latin typeface="UTM Duepuntozero" panose="02040603050506020204" pitchFamily="18" charset="0"/>
              </a:rPr>
              <a:t>virus</a:t>
            </a:r>
            <a:r>
              <a:rPr lang="en-US" sz="2000" smtClean="0">
                <a:solidFill>
                  <a:schemeClr val="bg2"/>
                </a:solidFill>
                <a:latin typeface="UTM Duepuntozero" panose="02040603050506020204" pitchFamily="18" charset="0"/>
              </a:rPr>
              <a:t>, </a:t>
            </a:r>
            <a:r>
              <a:rPr lang="vi-VN" sz="2000" smtClean="0">
                <a:solidFill>
                  <a:schemeClr val="bg2"/>
                </a:solidFill>
                <a:latin typeface="UTM Duepuntozero" panose="02040603050506020204" pitchFamily="18" charset="0"/>
              </a:rPr>
              <a:t>cài </a:t>
            </a:r>
            <a:r>
              <a:rPr lang="vi-VN" sz="2000">
                <a:solidFill>
                  <a:schemeClr val="bg2"/>
                </a:solidFill>
                <a:latin typeface="UTM Duepuntozero" panose="02040603050506020204" pitchFamily="18" charset="0"/>
              </a:rPr>
              <a:t>đặt tường </a:t>
            </a:r>
            <a:r>
              <a:rPr lang="vi-VN" sz="2000" smtClean="0">
                <a:solidFill>
                  <a:schemeClr val="bg2"/>
                </a:solidFill>
                <a:latin typeface="UTM Duepuntozero" panose="02040603050506020204" pitchFamily="18" charset="0"/>
              </a:rPr>
              <a:t>lửa</a:t>
            </a:r>
            <a:r>
              <a:rPr lang="en-US" sz="2000" smtClean="0">
                <a:solidFill>
                  <a:schemeClr val="bg2"/>
                </a:solidFill>
                <a:latin typeface="UTM Duepuntozero" panose="02040603050506020204" pitchFamily="18" charset="0"/>
              </a:rPr>
              <a:t>.</a:t>
            </a:r>
            <a:endParaRPr lang="vi-VN" sz="2000">
              <a:solidFill>
                <a:schemeClr val="bg2"/>
              </a:solidFill>
              <a:latin typeface="UTM Duepuntozero" panose="02040603050506020204" pitchFamily="18" charset="0"/>
            </a:endParaRPr>
          </a:p>
          <a:p>
            <a:pPr marL="342900" indent="-342900">
              <a:buFont typeface="Wingdings" panose="05000000000000000000" pitchFamily="2" charset="2"/>
              <a:buChar char="v"/>
            </a:pPr>
            <a:r>
              <a:rPr lang="en-US" sz="2000" smtClean="0">
                <a:solidFill>
                  <a:schemeClr val="bg2"/>
                </a:solidFill>
                <a:latin typeface="UTM Duepuntozero" panose="02040603050506020204" pitchFamily="18" charset="0"/>
              </a:rPr>
              <a:t>S</a:t>
            </a:r>
            <a:r>
              <a:rPr lang="vi-VN" sz="2000" smtClean="0">
                <a:solidFill>
                  <a:schemeClr val="bg2"/>
                </a:solidFill>
                <a:latin typeface="UTM Duepuntozero" panose="02040603050506020204" pitchFamily="18" charset="0"/>
              </a:rPr>
              <a:t>ao </a:t>
            </a:r>
            <a:r>
              <a:rPr lang="vi-VN" sz="2000">
                <a:solidFill>
                  <a:schemeClr val="bg2"/>
                </a:solidFill>
                <a:latin typeface="UTM Duepuntozero" panose="02040603050506020204" pitchFamily="18" charset="0"/>
              </a:rPr>
              <a:t>lưu dữ liệu của bạn một cách thường </a:t>
            </a:r>
            <a:r>
              <a:rPr lang="vi-VN" sz="2000" smtClean="0">
                <a:solidFill>
                  <a:schemeClr val="bg2"/>
                </a:solidFill>
                <a:latin typeface="UTM Duepuntozero" panose="02040603050506020204" pitchFamily="18" charset="0"/>
              </a:rPr>
              <a:t>xuyên</a:t>
            </a:r>
            <a:r>
              <a:rPr lang="en-US" sz="2000" smtClean="0">
                <a:solidFill>
                  <a:schemeClr val="bg2"/>
                </a:solidFill>
                <a:latin typeface="UTM Duepuntozero" panose="02040603050506020204" pitchFamily="18" charset="0"/>
              </a:rPr>
              <a:t>.</a:t>
            </a:r>
            <a:endParaRPr lang="en-US" sz="2000">
              <a:solidFill>
                <a:schemeClr val="bg2"/>
              </a:solidFill>
              <a:latin typeface="UTM Duepuntozero" panose="02040603050506020204" pitchFamily="18" charset="0"/>
            </a:endParaRPr>
          </a:p>
        </p:txBody>
      </p:sp>
    </p:spTree>
    <p:extLst>
      <p:ext uri="{BB962C8B-B14F-4D97-AF65-F5344CB8AC3E}">
        <p14:creationId xmlns:p14="http://schemas.microsoft.com/office/powerpoint/2010/main" val="17837380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04591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33" y="2122434"/>
            <a:ext cx="10515600" cy="1676400"/>
          </a:xfrm>
        </p:spPr>
        <p:txBody>
          <a:bodyPr>
            <a:noAutofit/>
          </a:bodyPr>
          <a:lstStyle/>
          <a:p>
            <a:r>
              <a:rPr lang="en-US" sz="4000" smtClean="0"/>
              <a:t/>
            </a:r>
            <a:br>
              <a:rPr lang="en-US" sz="4000" smtClean="0"/>
            </a:br>
            <a:r>
              <a:rPr lang="en-US" sz="4000" b="1" smtClean="0">
                <a:solidFill>
                  <a:srgbClr val="FFFFFF"/>
                </a:solidFill>
                <a:latin typeface="UTM Duepuntozero"/>
              </a:rPr>
              <a:t>Bài 2.</a:t>
            </a:r>
            <a:r>
              <a:rPr lang="en-US" sz="4000" smtClean="0"/>
              <a:t/>
            </a:r>
            <a:br>
              <a:rPr lang="en-US" sz="4000" smtClean="0"/>
            </a:br>
            <a:r>
              <a:rPr lang="en-US" sz="4000" smtClean="0">
                <a:solidFill>
                  <a:srgbClr val="FFFFFF"/>
                </a:solidFill>
                <a:latin typeface="UTM Duepuntozero"/>
              </a:rPr>
              <a:t>Tớ tự khám phá thế giới</a:t>
            </a:r>
            <a:endParaRPr lang="en-US" sz="4000"/>
          </a:p>
        </p:txBody>
      </p:sp>
      <p:sp>
        <p:nvSpPr>
          <p:cNvPr id="3" name="Text Placeholder 2"/>
          <p:cNvSpPr>
            <a:spLocks noGrp="1"/>
          </p:cNvSpPr>
          <p:nvPr>
            <p:ph type="body" idx="1"/>
          </p:nvPr>
        </p:nvSpPr>
        <p:spPr>
          <a:xfrm>
            <a:off x="992848" y="3928821"/>
            <a:ext cx="10515600" cy="2704207"/>
          </a:xfrm>
        </p:spPr>
        <p:txBody>
          <a:bodyPr>
            <a:noAutofit/>
          </a:bodyPr>
          <a:lstStyle/>
          <a:p>
            <a:pPr algn="l"/>
            <a:r>
              <a:rPr lang="vi-VN" smtClean="0">
                <a:latin typeface="UTM Duepuntozero" panose="02040603050506020204" pitchFamily="18" charset="0"/>
              </a:rPr>
              <a:t>Trong </a:t>
            </a:r>
            <a:r>
              <a:rPr lang="en-US" smtClean="0">
                <a:latin typeface="UTM Duepuntozero" panose="02040603050506020204" pitchFamily="18" charset="0"/>
              </a:rPr>
              <a:t>bài học</a:t>
            </a:r>
            <a:r>
              <a:rPr lang="vi-VN" smtClean="0">
                <a:latin typeface="UTM Duepuntozero" panose="02040603050506020204" pitchFamily="18" charset="0"/>
              </a:rPr>
              <a:t> </a:t>
            </a:r>
            <a:r>
              <a:rPr lang="vi-VN">
                <a:latin typeface="UTM Duepuntozero" panose="02040603050506020204" pitchFamily="18" charset="0"/>
              </a:rPr>
              <a:t>này, bạn sẽ có thêm những kỹ năng để có thể khám phá thế giới thông tin bao la một cách hiệu quả và an toàn. Bạn có được những hiểu biết cơ bản về:</a:t>
            </a:r>
          </a:p>
          <a:p>
            <a:pPr marL="342900" indent="-342900" algn="l">
              <a:buFont typeface="Arial" panose="020B0604020202020204" pitchFamily="34" charset="0"/>
              <a:buChar char="•"/>
            </a:pPr>
            <a:r>
              <a:rPr lang="vi-VN" b="1" smtClean="0">
                <a:latin typeface="UTM Duepuntozero" panose="02040603050506020204" pitchFamily="18" charset="0"/>
              </a:rPr>
              <a:t>Công cụ tìm kiếm </a:t>
            </a:r>
            <a:r>
              <a:rPr lang="vi-VN" b="1">
                <a:latin typeface="UTM Duepuntozero" panose="02040603050506020204" pitchFamily="18" charset="0"/>
              </a:rPr>
              <a:t>và cách sử dụng</a:t>
            </a:r>
          </a:p>
          <a:p>
            <a:pPr marL="342900" indent="-342900" algn="l">
              <a:buFont typeface="Arial" panose="020B0604020202020204" pitchFamily="34" charset="0"/>
              <a:buChar char="•"/>
            </a:pPr>
            <a:r>
              <a:rPr lang="vi-VN" b="1" smtClean="0">
                <a:latin typeface="UTM Duepuntozero" panose="02040603050506020204" pitchFamily="18" charset="0"/>
              </a:rPr>
              <a:t>Thu </a:t>
            </a:r>
            <a:r>
              <a:rPr lang="vi-VN" b="1">
                <a:latin typeface="UTM Duepuntozero" panose="02040603050506020204" pitchFamily="18" charset="0"/>
              </a:rPr>
              <a:t>hẹp phạm vi tìm kiếm</a:t>
            </a:r>
          </a:p>
          <a:p>
            <a:pPr marL="342900" indent="-342900" algn="l">
              <a:buFont typeface="Arial" panose="020B0604020202020204" pitchFamily="34" charset="0"/>
              <a:buChar char="•"/>
            </a:pPr>
            <a:r>
              <a:rPr lang="vi-VN" b="1" smtClean="0">
                <a:latin typeface="UTM Duepuntozero" panose="02040603050506020204" pitchFamily="18" charset="0"/>
              </a:rPr>
              <a:t>Tiêu </a:t>
            </a:r>
            <a:r>
              <a:rPr lang="vi-VN" b="1">
                <a:latin typeface="UTM Duepuntozero" panose="02040603050506020204" pitchFamily="18" charset="0"/>
              </a:rPr>
              <a:t>chí đánh giá thông </a:t>
            </a:r>
            <a:r>
              <a:rPr lang="vi-VN" b="1" smtClean="0">
                <a:latin typeface="UTM Duepuntozero" panose="02040603050506020204" pitchFamily="18" charset="0"/>
              </a:rPr>
              <a:t>tin</a:t>
            </a:r>
            <a:endParaRPr lang="vi-VN" b="1">
              <a:latin typeface="UTM Duepuntozero" panose="02040603050506020204" pitchFamily="18" charset="0"/>
            </a:endParaRPr>
          </a:p>
        </p:txBody>
      </p:sp>
    </p:spTree>
    <p:extLst>
      <p:ext uri="{BB962C8B-B14F-4D97-AF65-F5344CB8AC3E}">
        <p14:creationId xmlns:p14="http://schemas.microsoft.com/office/powerpoint/2010/main" val="16566013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649954">
            <a:off x="8744071" y="1731704"/>
            <a:ext cx="3067308" cy="2851088"/>
          </a:xfrm>
          <a:prstGeom prst="rect">
            <a:avLst/>
          </a:prstGeom>
        </p:spPr>
      </p:pic>
      <p:sp>
        <p:nvSpPr>
          <p:cNvPr id="4" name="Text Placeholder 1"/>
          <p:cNvSpPr txBox="1">
            <a:spLocks/>
          </p:cNvSpPr>
          <p:nvPr/>
        </p:nvSpPr>
        <p:spPr>
          <a:xfrm>
            <a:off x="1093294" y="81909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3200" smtClean="0">
                <a:solidFill>
                  <a:srgbClr val="33A3DC"/>
                </a:solidFill>
                <a:latin typeface="UTM Duepuntozero" panose="02040603050506020204" pitchFamily="18" charset="0"/>
              </a:rPr>
              <a:t>Công cụ tìm kiếm.</a:t>
            </a:r>
            <a:endParaRPr lang="en-US" sz="3200">
              <a:solidFill>
                <a:srgbClr val="33A3DC"/>
              </a:solidFill>
              <a:latin typeface="UTM Duepuntozero" panose="02040603050506020204" pitchFamily="18" charset="0"/>
            </a:endParaRPr>
          </a:p>
        </p:txBody>
      </p:sp>
      <p:sp>
        <p:nvSpPr>
          <p:cNvPr id="9" name="Rectangle 8"/>
          <p:cNvSpPr/>
          <p:nvPr/>
        </p:nvSpPr>
        <p:spPr>
          <a:xfrm>
            <a:off x="1403877" y="1681028"/>
            <a:ext cx="7202241" cy="22470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29937" y="1681028"/>
            <a:ext cx="2349166" cy="2247028"/>
          </a:xfrm>
          <a:prstGeom prst="rect">
            <a:avLst/>
          </a:prstGeom>
        </p:spPr>
      </p:pic>
      <p:sp>
        <p:nvSpPr>
          <p:cNvPr id="7" name="TextBox 6"/>
          <p:cNvSpPr txBox="1"/>
          <p:nvPr/>
        </p:nvSpPr>
        <p:spPr>
          <a:xfrm>
            <a:off x="2581376" y="1835046"/>
            <a:ext cx="6024742" cy="1938992"/>
          </a:xfrm>
          <a:prstGeom prst="rect">
            <a:avLst/>
          </a:prstGeom>
          <a:noFill/>
        </p:spPr>
        <p:txBody>
          <a:bodyPr wrap="square" rtlCol="0">
            <a:spAutoFit/>
          </a:bodyPr>
          <a:lstStyle/>
          <a:p>
            <a:pPr algn="just"/>
            <a:r>
              <a:rPr lang="vi-VN" sz="2000" smtClean="0">
                <a:latin typeface="UTM Duepuntozero" panose="02040603050506020204" pitchFamily="18" charset="0"/>
              </a:rPr>
              <a:t>Công cụ tìm kiếm(Search </a:t>
            </a:r>
            <a:r>
              <a:rPr lang="vi-VN" sz="2000">
                <a:latin typeface="UTM Duepuntozero" panose="02040603050506020204" pitchFamily="18" charset="0"/>
              </a:rPr>
              <a:t>Engine) là một phần mềm được tích hợp vào một trang Web trực tuyến nhằm tìm ra các mục dữ liệu trên mạng Internet. </a:t>
            </a:r>
            <a:endParaRPr lang="en-US" sz="2000" smtClean="0">
              <a:latin typeface="UTM Duepuntozero" panose="02040603050506020204" pitchFamily="18" charset="0"/>
            </a:endParaRPr>
          </a:p>
          <a:p>
            <a:pPr algn="just"/>
            <a:r>
              <a:rPr lang="vi-VN" sz="2000">
                <a:latin typeface="UTM Duepuntozero" panose="02040603050506020204" pitchFamily="18" charset="0"/>
              </a:rPr>
              <a:t>Việc tìm các tài liệu sẽ dựa trên các từ khóa (keyword) được người dùng gõ vào và trả về danh sách các trang Web có chứa từ khóa mà nó tìm được.</a:t>
            </a:r>
            <a:endParaRPr lang="en-US" sz="2000">
              <a:latin typeface="UTM Duepuntozero" panose="02040603050506020204" pitchFamily="18" charset="0"/>
            </a:endParaRPr>
          </a:p>
        </p:txBody>
      </p:sp>
    </p:spTree>
    <p:extLst>
      <p:ext uri="{BB962C8B-B14F-4D97-AF65-F5344CB8AC3E}">
        <p14:creationId xmlns:p14="http://schemas.microsoft.com/office/powerpoint/2010/main" val="40966706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1882</TotalTime>
  <Words>596</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UTM Duepuntozero</vt:lpstr>
      <vt:lpstr>Wingdings</vt:lpstr>
      <vt:lpstr>Banded</vt:lpstr>
      <vt:lpstr>CUỘC SỐNG TRỰC TUYẾN</vt:lpstr>
      <vt:lpstr> </vt:lpstr>
      <vt:lpstr> Bài 1. Tớ cần chú ý những gì khi "online"? </vt:lpstr>
      <vt:lpstr>PowerPoint Presentation</vt:lpstr>
      <vt:lpstr>PowerPoint Presentation</vt:lpstr>
      <vt:lpstr>PowerPoint Presentation</vt:lpstr>
      <vt:lpstr>PowerPoint Presentation</vt:lpstr>
      <vt:lpstr> Bài 2. Tớ tự khám phá thế giới</vt:lpstr>
      <vt:lpstr>PowerPoint Presentation</vt:lpstr>
      <vt:lpstr>PowerPoint Presentation</vt:lpstr>
      <vt:lpstr>PowerPoint Presentation</vt:lpstr>
      <vt:lpstr>PowerPoint Presentation</vt:lpstr>
      <vt:lpstr>PowerPoint Presentation</vt:lpstr>
      <vt:lpstr>Kết thúc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Phat Tai Nguyen</cp:lastModifiedBy>
  <cp:revision>88</cp:revision>
  <dcterms:created xsi:type="dcterms:W3CDTF">2014-06-09T03:12:12Z</dcterms:created>
  <dcterms:modified xsi:type="dcterms:W3CDTF">2016-05-08T03:41:34Z</dcterms:modified>
</cp:coreProperties>
</file>